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1906" r:id="rId2"/>
    <p:sldId id="1863" r:id="rId3"/>
    <p:sldId id="1821" r:id="rId4"/>
    <p:sldId id="1898" r:id="rId5"/>
    <p:sldId id="1825" r:id="rId6"/>
    <p:sldId id="1904" r:id="rId7"/>
    <p:sldId id="1864" r:id="rId8"/>
    <p:sldId id="1861" r:id="rId9"/>
    <p:sldId id="1860" r:id="rId10"/>
    <p:sldId id="1828" r:id="rId11"/>
    <p:sldId id="1813" r:id="rId12"/>
    <p:sldId id="1855" r:id="rId13"/>
    <p:sldId id="1846" r:id="rId14"/>
    <p:sldId id="1847" r:id="rId15"/>
    <p:sldId id="1916" r:id="rId16"/>
    <p:sldId id="1912" r:id="rId17"/>
    <p:sldId id="1905" r:id="rId18"/>
    <p:sldId id="1902" r:id="rId19"/>
    <p:sldId id="1897" r:id="rId20"/>
    <p:sldId id="1889" r:id="rId21"/>
    <p:sldId id="1899" r:id="rId22"/>
    <p:sldId id="1917" r:id="rId23"/>
    <p:sldId id="1914" r:id="rId24"/>
    <p:sldId id="1915" r:id="rId25"/>
    <p:sldId id="1890" r:id="rId26"/>
    <p:sldId id="1913" r:id="rId27"/>
  </p:sldIdLst>
  <p:sldSz cx="12192000" cy="6858000"/>
  <p:notesSz cx="7010400" cy="92964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514" userDrawn="1">
          <p15:clr>
            <a:srgbClr val="A4A3A4"/>
          </p15:clr>
        </p15:guide>
        <p15:guide id="4" pos="166" userDrawn="1">
          <p15:clr>
            <a:srgbClr val="A4A3A4"/>
          </p15:clr>
        </p15:guide>
        <p15:guide id="5" orient="horz" pos="323" userDrawn="1">
          <p15:clr>
            <a:srgbClr val="A4A3A4"/>
          </p15:clr>
        </p15:guide>
        <p15:guide id="6" orient="horz" pos="618" userDrawn="1">
          <p15:clr>
            <a:srgbClr val="A4A3A4"/>
          </p15:clr>
        </p15:guide>
        <p15:guide id="8" pos="506" userDrawn="1">
          <p15:clr>
            <a:srgbClr val="A4A3A4"/>
          </p15:clr>
        </p15:guide>
        <p15:guide id="9" orient="horz" pos="2296" userDrawn="1">
          <p15:clr>
            <a:srgbClr val="A4A3A4"/>
          </p15:clr>
        </p15:guide>
        <p15:guide id="10" orient="horz" pos="3113" userDrawn="1">
          <p15:clr>
            <a:srgbClr val="A4A3A4"/>
          </p15:clr>
        </p15:guide>
        <p15:guide id="11" orient="horz" pos="890" userDrawn="1">
          <p15:clr>
            <a:srgbClr val="A4A3A4"/>
          </p15:clr>
        </p15:guide>
        <p15:guide id="12" pos="701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randa Diaz Jorge Andres" initials="MDJA" lastIdx="1" clrIdx="0">
    <p:extLst>
      <p:ext uri="{19B8F6BF-5375-455C-9EA6-DF929625EA0E}">
        <p15:presenceInfo xmlns:p15="http://schemas.microsoft.com/office/powerpoint/2012/main" userId="S-1-5-21-1935655697-57989841-839522115-2213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8FAADC"/>
    <a:srgbClr val="002060"/>
    <a:srgbClr val="3778A3"/>
    <a:srgbClr val="FFFFFF"/>
    <a:srgbClr val="CECDCE"/>
    <a:srgbClr val="CDCDC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38" autoAdjust="0"/>
    <p:restoredTop sz="94660"/>
  </p:normalViewPr>
  <p:slideViewPr>
    <p:cSldViewPr snapToGrid="0">
      <p:cViewPr varScale="1">
        <p:scale>
          <a:sx n="80" d="100"/>
          <a:sy n="80" d="100"/>
        </p:scale>
        <p:origin x="144" y="44"/>
      </p:cViewPr>
      <p:guideLst>
        <p:guide orient="horz" pos="3816"/>
        <p:guide pos="3840"/>
        <p:guide pos="7514"/>
        <p:guide pos="166"/>
        <p:guide orient="horz" pos="323"/>
        <p:guide orient="horz" pos="618"/>
        <p:guide pos="506"/>
        <p:guide orient="horz" pos="2296"/>
        <p:guide orient="horz" pos="3113"/>
        <p:guide orient="horz" pos="890"/>
        <p:guide pos="7015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7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G:\Mi%20unidad\Balance%20de%20Vivienda%20y%20Entorno%20Urbano%202023\Bases%20de%20Datos\Variaciones%20regional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jmiranda\Downloads\Variaciones%20regionales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jmiranda\Desktop\Grafico%20Balance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jmiranda\Desktop\Grafico%20Balance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valdes\Documents\2023\Asesoria%20Javier\Recursos\Data\IPV%20General%20y%20detalles%20(serie%20original)_Banco%20Central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Graficos!$A$3</c:f>
              <c:strCache>
                <c:ptCount val="1"/>
                <c:pt idx="0">
                  <c:v>Allegados Hacinados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Graficos!$I$2</c:f>
              <c:strCache>
                <c:ptCount val="1"/>
                <c:pt idx="0">
                  <c:v>Metropolitana</c:v>
                </c:pt>
              </c:strCache>
              <c:extLst/>
            </c:strRef>
          </c:cat>
          <c:val>
            <c:numRef>
              <c:f>Graficos!$I$3</c:f>
              <c:numCache>
                <c:formatCode>#,##0</c:formatCode>
                <c:ptCount val="1"/>
                <c:pt idx="0">
                  <c:v>92375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635D-48D1-BB7D-D40AC8FD29D8}"/>
            </c:ext>
          </c:extLst>
        </c:ser>
        <c:ser>
          <c:idx val="1"/>
          <c:order val="1"/>
          <c:tx>
            <c:strRef>
              <c:f>Graficos!$A$4</c:f>
              <c:strCache>
                <c:ptCount val="1"/>
                <c:pt idx="0">
                  <c:v>Allegados por cap. Financiera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Graficos!$I$2</c:f>
              <c:strCache>
                <c:ptCount val="1"/>
                <c:pt idx="0">
                  <c:v>Metropolitana</c:v>
                </c:pt>
              </c:strCache>
              <c:extLst/>
            </c:strRef>
          </c:cat>
          <c:val>
            <c:numRef>
              <c:f>Graficos!$I$4</c:f>
              <c:numCache>
                <c:formatCode>#,##0</c:formatCode>
                <c:ptCount val="1"/>
                <c:pt idx="0">
                  <c:v>210268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635D-48D1-BB7D-D40AC8FD29D8}"/>
            </c:ext>
          </c:extLst>
        </c:ser>
        <c:ser>
          <c:idx val="2"/>
          <c:order val="2"/>
          <c:tx>
            <c:strRef>
              <c:f>Graficos!$A$5</c:f>
              <c:strCache>
                <c:ptCount val="1"/>
                <c:pt idx="0">
                  <c:v>Viviendas irrecuperables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Graficos!$I$2</c:f>
              <c:strCache>
                <c:ptCount val="1"/>
                <c:pt idx="0">
                  <c:v>Metropolitana</c:v>
                </c:pt>
              </c:strCache>
              <c:extLst/>
            </c:strRef>
          </c:cat>
          <c:val>
            <c:numRef>
              <c:f>Graficos!$I$5</c:f>
              <c:numCache>
                <c:formatCode>#,##0</c:formatCode>
                <c:ptCount val="1"/>
                <c:pt idx="0">
                  <c:v>92810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635D-48D1-BB7D-D40AC8FD29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0"/>
        <c:overlap val="100"/>
        <c:axId val="329418287"/>
        <c:axId val="1135326623"/>
      </c:barChart>
      <c:catAx>
        <c:axId val="3294182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lang="en-US" sz="1100" b="0" i="0" u="none" strike="noStrike" kern="1200" baseline="0">
                <a:solidFill>
                  <a:srgbClr val="3778A3"/>
                </a:solidFill>
                <a:latin typeface="Arial Nova Light" panose="020B0304020202020204" pitchFamily="34" charset="0"/>
                <a:ea typeface="+mn-ea"/>
                <a:cs typeface="+mn-cs"/>
              </a:defRPr>
            </a:pPr>
            <a:endParaRPr lang="es-CL"/>
          </a:p>
        </c:txPr>
        <c:crossAx val="1135326623"/>
        <c:crosses val="autoZero"/>
        <c:auto val="1"/>
        <c:lblAlgn val="ctr"/>
        <c:lblOffset val="100"/>
        <c:noMultiLvlLbl val="0"/>
      </c:catAx>
      <c:valAx>
        <c:axId val="11353266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1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 Nova Light" panose="020B0304020202020204" pitchFamily="34" charset="0"/>
                <a:ea typeface="+mn-ea"/>
                <a:cs typeface="+mn-cs"/>
              </a:defRPr>
            </a:pPr>
            <a:endParaRPr lang="es-CL"/>
          </a:p>
        </c:txPr>
        <c:crossAx val="3294182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lang="en-US" sz="1100" b="0" i="0" u="none" strike="noStrike" kern="1200" baseline="0">
          <a:solidFill>
            <a:srgbClr val="3778A3"/>
          </a:solidFill>
          <a:latin typeface="Arial Nova Light" panose="020B0304020202020204" pitchFamily="34" charset="0"/>
          <a:ea typeface="+mn-ea"/>
          <a:cs typeface="+mn-cs"/>
        </a:defRPr>
      </a:pPr>
      <a:endParaRPr lang="es-C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Graficos!$A$3</c:f>
              <c:strCache>
                <c:ptCount val="1"/>
                <c:pt idx="0">
                  <c:v>Allegados Hacinados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(Graficos!$B$2:$H$2,Graficos!$J$2:$R$2)</c:f>
              <c:strCache>
                <c:ptCount val="16"/>
                <c:pt idx="1">
                  <c:v>Arica y Parinacota</c:v>
                </c:pt>
                <c:pt idx="2">
                  <c:v>Tarapacá</c:v>
                </c:pt>
                <c:pt idx="3">
                  <c:v>Antofagasta</c:v>
                </c:pt>
                <c:pt idx="4">
                  <c:v>Atacama</c:v>
                </c:pt>
                <c:pt idx="5">
                  <c:v>Coquimbo</c:v>
                </c:pt>
                <c:pt idx="6">
                  <c:v>Valparaíso</c:v>
                </c:pt>
                <c:pt idx="7">
                  <c:v>O'Higgins</c:v>
                </c:pt>
                <c:pt idx="8">
                  <c:v>Maule</c:v>
                </c:pt>
                <c:pt idx="9">
                  <c:v>Ñuble</c:v>
                </c:pt>
                <c:pt idx="10">
                  <c:v>Biobío</c:v>
                </c:pt>
                <c:pt idx="11">
                  <c:v>La Araucanía</c:v>
                </c:pt>
                <c:pt idx="12">
                  <c:v>Los Ríos</c:v>
                </c:pt>
                <c:pt idx="13">
                  <c:v>Los Lagos</c:v>
                </c:pt>
                <c:pt idx="14">
                  <c:v>Aysén</c:v>
                </c:pt>
                <c:pt idx="15">
                  <c:v>Magallanes</c:v>
                </c:pt>
              </c:strCache>
            </c:strRef>
          </c:cat>
          <c:val>
            <c:numRef>
              <c:f>(Graficos!$B$3:$H$3,Graficos!$J$3:$R$3)</c:f>
              <c:numCache>
                <c:formatCode>#,##0</c:formatCode>
                <c:ptCount val="16"/>
                <c:pt idx="1">
                  <c:v>2389</c:v>
                </c:pt>
                <c:pt idx="2">
                  <c:v>4499</c:v>
                </c:pt>
                <c:pt idx="3">
                  <c:v>5846</c:v>
                </c:pt>
                <c:pt idx="4">
                  <c:v>3253</c:v>
                </c:pt>
                <c:pt idx="5">
                  <c:v>5365</c:v>
                </c:pt>
                <c:pt idx="6">
                  <c:v>11845</c:v>
                </c:pt>
                <c:pt idx="7">
                  <c:v>7658</c:v>
                </c:pt>
                <c:pt idx="8">
                  <c:v>7304</c:v>
                </c:pt>
                <c:pt idx="9">
                  <c:v>2219</c:v>
                </c:pt>
                <c:pt idx="10">
                  <c:v>6507</c:v>
                </c:pt>
                <c:pt idx="11">
                  <c:v>4876</c:v>
                </c:pt>
                <c:pt idx="12">
                  <c:v>2360</c:v>
                </c:pt>
                <c:pt idx="13">
                  <c:v>3549</c:v>
                </c:pt>
                <c:pt idx="14">
                  <c:v>468</c:v>
                </c:pt>
                <c:pt idx="15">
                  <c:v>559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21-4E23-BC25-85E225412C43}"/>
            </c:ext>
          </c:extLst>
        </c:ser>
        <c:ser>
          <c:idx val="1"/>
          <c:order val="1"/>
          <c:tx>
            <c:strRef>
              <c:f>Graficos!$A$4</c:f>
              <c:strCache>
                <c:ptCount val="1"/>
                <c:pt idx="0">
                  <c:v>Allegados por Incap. Financiera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(Graficos!$B$2:$H$2,Graficos!$J$2:$R$2)</c:f>
              <c:strCache>
                <c:ptCount val="16"/>
                <c:pt idx="1">
                  <c:v>Arica y Parinacota</c:v>
                </c:pt>
                <c:pt idx="2">
                  <c:v>Tarapacá</c:v>
                </c:pt>
                <c:pt idx="3">
                  <c:v>Antofagasta</c:v>
                </c:pt>
                <c:pt idx="4">
                  <c:v>Atacama</c:v>
                </c:pt>
                <c:pt idx="5">
                  <c:v>Coquimbo</c:v>
                </c:pt>
                <c:pt idx="6">
                  <c:v>Valparaíso</c:v>
                </c:pt>
                <c:pt idx="7">
                  <c:v>O'Higgins</c:v>
                </c:pt>
                <c:pt idx="8">
                  <c:v>Maule</c:v>
                </c:pt>
                <c:pt idx="9">
                  <c:v>Ñuble</c:v>
                </c:pt>
                <c:pt idx="10">
                  <c:v>Biobío</c:v>
                </c:pt>
                <c:pt idx="11">
                  <c:v>La Araucanía</c:v>
                </c:pt>
                <c:pt idx="12">
                  <c:v>Los Ríos</c:v>
                </c:pt>
                <c:pt idx="13">
                  <c:v>Los Lagos</c:v>
                </c:pt>
                <c:pt idx="14">
                  <c:v>Aysén</c:v>
                </c:pt>
                <c:pt idx="15">
                  <c:v>Magallanes</c:v>
                </c:pt>
              </c:strCache>
            </c:strRef>
          </c:cat>
          <c:val>
            <c:numRef>
              <c:f>(Graficos!$B$4:$H$4,Graficos!$J$4:$R$4)</c:f>
              <c:numCache>
                <c:formatCode>#,##0</c:formatCode>
                <c:ptCount val="16"/>
                <c:pt idx="1">
                  <c:v>8414</c:v>
                </c:pt>
                <c:pt idx="2">
                  <c:v>9910</c:v>
                </c:pt>
                <c:pt idx="3">
                  <c:v>16082</c:v>
                </c:pt>
                <c:pt idx="4">
                  <c:v>7965</c:v>
                </c:pt>
                <c:pt idx="5">
                  <c:v>16358</c:v>
                </c:pt>
                <c:pt idx="6">
                  <c:v>45841</c:v>
                </c:pt>
                <c:pt idx="7">
                  <c:v>20537</c:v>
                </c:pt>
                <c:pt idx="8">
                  <c:v>19252</c:v>
                </c:pt>
                <c:pt idx="9">
                  <c:v>7641</c:v>
                </c:pt>
                <c:pt idx="10">
                  <c:v>35845</c:v>
                </c:pt>
                <c:pt idx="11">
                  <c:v>16881</c:v>
                </c:pt>
                <c:pt idx="12">
                  <c:v>7674</c:v>
                </c:pt>
                <c:pt idx="13">
                  <c:v>13512</c:v>
                </c:pt>
                <c:pt idx="14">
                  <c:v>1034</c:v>
                </c:pt>
                <c:pt idx="15">
                  <c:v>3759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21-4E23-BC25-85E225412C43}"/>
            </c:ext>
          </c:extLst>
        </c:ser>
        <c:ser>
          <c:idx val="2"/>
          <c:order val="2"/>
          <c:tx>
            <c:strRef>
              <c:f>Graficos!$A$5</c:f>
              <c:strCache>
                <c:ptCount val="1"/>
                <c:pt idx="0">
                  <c:v>Viviendas irrecuperables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(Graficos!$B$2:$H$2,Graficos!$J$2:$R$2)</c:f>
              <c:strCache>
                <c:ptCount val="16"/>
                <c:pt idx="1">
                  <c:v>Arica y Parinacota</c:v>
                </c:pt>
                <c:pt idx="2">
                  <c:v>Tarapacá</c:v>
                </c:pt>
                <c:pt idx="3">
                  <c:v>Antofagasta</c:v>
                </c:pt>
                <c:pt idx="4">
                  <c:v>Atacama</c:v>
                </c:pt>
                <c:pt idx="5">
                  <c:v>Coquimbo</c:v>
                </c:pt>
                <c:pt idx="6">
                  <c:v>Valparaíso</c:v>
                </c:pt>
                <c:pt idx="7">
                  <c:v>O'Higgins</c:v>
                </c:pt>
                <c:pt idx="8">
                  <c:v>Maule</c:v>
                </c:pt>
                <c:pt idx="9">
                  <c:v>Ñuble</c:v>
                </c:pt>
                <c:pt idx="10">
                  <c:v>Biobío</c:v>
                </c:pt>
                <c:pt idx="11">
                  <c:v>La Araucanía</c:v>
                </c:pt>
                <c:pt idx="12">
                  <c:v>Los Ríos</c:v>
                </c:pt>
                <c:pt idx="13">
                  <c:v>Los Lagos</c:v>
                </c:pt>
                <c:pt idx="14">
                  <c:v>Aysén</c:v>
                </c:pt>
                <c:pt idx="15">
                  <c:v>Magallanes</c:v>
                </c:pt>
              </c:strCache>
            </c:strRef>
          </c:cat>
          <c:val>
            <c:numRef>
              <c:f>(Graficos!$B$5:$H$5,Graficos!$J$5:$R$5)</c:f>
              <c:numCache>
                <c:formatCode>#,##0</c:formatCode>
                <c:ptCount val="16"/>
                <c:pt idx="1">
                  <c:v>3863</c:v>
                </c:pt>
                <c:pt idx="2">
                  <c:v>9323</c:v>
                </c:pt>
                <c:pt idx="3">
                  <c:v>14143</c:v>
                </c:pt>
                <c:pt idx="4">
                  <c:v>8870</c:v>
                </c:pt>
                <c:pt idx="5">
                  <c:v>15307</c:v>
                </c:pt>
                <c:pt idx="6">
                  <c:v>44445</c:v>
                </c:pt>
                <c:pt idx="7">
                  <c:v>15627</c:v>
                </c:pt>
                <c:pt idx="8">
                  <c:v>15330</c:v>
                </c:pt>
                <c:pt idx="9">
                  <c:v>8717</c:v>
                </c:pt>
                <c:pt idx="10">
                  <c:v>36469</c:v>
                </c:pt>
                <c:pt idx="11">
                  <c:v>36116</c:v>
                </c:pt>
                <c:pt idx="12">
                  <c:v>10541</c:v>
                </c:pt>
                <c:pt idx="13">
                  <c:v>18700</c:v>
                </c:pt>
                <c:pt idx="14">
                  <c:v>1619</c:v>
                </c:pt>
                <c:pt idx="15">
                  <c:v>1084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321-4E23-BC25-85E225412C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340136799"/>
        <c:axId val="1000959055"/>
      </c:barChart>
      <c:lineChart>
        <c:grouping val="standard"/>
        <c:varyColors val="0"/>
        <c:ser>
          <c:idx val="3"/>
          <c:order val="3"/>
          <c:tx>
            <c:strRef>
              <c:f>Graficos!$A$6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3.9038202409999195E-2"/>
                  <c:y val="-2.72204941579676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321-4E23-BC25-85E225412C43}"/>
                </c:ext>
              </c:extLst>
            </c:dLbl>
            <c:dLbl>
              <c:idx val="2"/>
              <c:layout>
                <c:manualLayout>
                  <c:x val="-3.7307380373073837E-2"/>
                  <c:y val="-2.856387437093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321-4E23-BC25-85E225412C43}"/>
                </c:ext>
              </c:extLst>
            </c:dLbl>
            <c:dLbl>
              <c:idx val="3"/>
              <c:layout>
                <c:manualLayout>
                  <c:x val="-3.4063260340632666E-2"/>
                  <c:y val="-2.53901105519400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321-4E23-BC25-85E225412C43}"/>
                </c:ext>
              </c:extLst>
            </c:dLbl>
            <c:dLbl>
              <c:idx val="4"/>
              <c:layout>
                <c:manualLayout>
                  <c:x val="-3.5685261598019838E-2"/>
                  <c:y val="-2.78305258485284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321-4E23-BC25-85E225412C43}"/>
                </c:ext>
              </c:extLst>
            </c:dLbl>
            <c:dLbl>
              <c:idx val="5"/>
              <c:layout>
                <c:manualLayout>
                  <c:x val="-3.4063260340632666E-2"/>
                  <c:y val="-1.90425829139550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321-4E23-BC25-85E225412C43}"/>
                </c:ext>
              </c:extLst>
            </c:dLbl>
            <c:dLbl>
              <c:idx val="6"/>
              <c:layout>
                <c:manualLayout>
                  <c:x val="-4.7039740470397405E-2"/>
                  <c:y val="-1.5868819094962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321-4E23-BC25-85E225412C43}"/>
                </c:ext>
              </c:extLst>
            </c:dLbl>
            <c:dLbl>
              <c:idx val="7"/>
              <c:layout>
                <c:manualLayout>
                  <c:x val="-4.0551500405515001E-2"/>
                  <c:y val="-1.90425829139550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321-4E23-BC25-85E225412C43}"/>
                </c:ext>
              </c:extLst>
            </c:dLbl>
            <c:dLbl>
              <c:idx val="8"/>
              <c:layout>
                <c:manualLayout>
                  <c:x val="-3.4063260340632603E-2"/>
                  <c:y val="-2.53901105519400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321-4E23-BC25-85E225412C43}"/>
                </c:ext>
              </c:extLst>
            </c:dLbl>
            <c:dLbl>
              <c:idx val="9"/>
              <c:layout>
                <c:manualLayout>
                  <c:x val="-3.730738037307392E-2"/>
                  <c:y val="-3.17376381899251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321-4E23-BC25-85E225412C43}"/>
                </c:ext>
              </c:extLst>
            </c:dLbl>
            <c:dLbl>
              <c:idx val="10"/>
              <c:layout>
                <c:manualLayout>
                  <c:x val="-3.7416069235165342E-2"/>
                  <c:y val="-2.97841614214101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321-4E23-BC25-85E225412C43}"/>
                </c:ext>
              </c:extLst>
            </c:dLbl>
            <c:dLbl>
              <c:idx val="11"/>
              <c:layout>
                <c:manualLayout>
                  <c:x val="-4.3795620437956206E-2"/>
                  <c:y val="-2.53901105519400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321-4E23-BC25-85E225412C43}"/>
                </c:ext>
              </c:extLst>
            </c:dLbl>
            <c:dLbl>
              <c:idx val="12"/>
              <c:layout>
                <c:manualLayout>
                  <c:x val="-3.3954573121468976E-2"/>
                  <c:y val="-2.78305258485284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321-4E23-BC25-85E225412C43}"/>
                </c:ext>
              </c:extLst>
            </c:dLbl>
            <c:dLbl>
              <c:idx val="13"/>
              <c:layout>
                <c:manualLayout>
                  <c:x val="-3.4063260340632603E-2"/>
                  <c:y val="-2.85638743709326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321-4E23-BC25-85E225412C43}"/>
                </c:ext>
              </c:extLst>
            </c:dLbl>
            <c:dLbl>
              <c:idx val="14"/>
              <c:layout>
                <c:manualLayout>
                  <c:x val="-2.8336031923599948E-2"/>
                  <c:y val="-2.46568268945248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321-4E23-BC25-85E225412C43}"/>
                </c:ext>
              </c:extLst>
            </c:dLbl>
            <c:dLbl>
              <c:idx val="15"/>
              <c:layout>
                <c:manualLayout>
                  <c:x val="-1.4598540145985401E-2"/>
                  <c:y val="-3.17376381899250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321-4E23-BC25-85E225412C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ova Light" panose="020B0304020202020204" pitchFamily="34" charset="0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(Graficos!$B$6:$H$6,Graficos!$J$6:$R$6)</c:f>
              <c:numCache>
                <c:formatCode>#,##0</c:formatCode>
                <c:ptCount val="16"/>
                <c:pt idx="1">
                  <c:v>14666</c:v>
                </c:pt>
                <c:pt idx="2">
                  <c:v>23732</c:v>
                </c:pt>
                <c:pt idx="3">
                  <c:v>36071</c:v>
                </c:pt>
                <c:pt idx="4">
                  <c:v>20088</c:v>
                </c:pt>
                <c:pt idx="5">
                  <c:v>37030</c:v>
                </c:pt>
                <c:pt idx="6">
                  <c:v>102131</c:v>
                </c:pt>
                <c:pt idx="7">
                  <c:v>43822</c:v>
                </c:pt>
                <c:pt idx="8">
                  <c:v>41886</c:v>
                </c:pt>
                <c:pt idx="9">
                  <c:v>18577</c:v>
                </c:pt>
                <c:pt idx="10">
                  <c:v>78821</c:v>
                </c:pt>
                <c:pt idx="11">
                  <c:v>57873</c:v>
                </c:pt>
                <c:pt idx="12">
                  <c:v>20575</c:v>
                </c:pt>
                <c:pt idx="13">
                  <c:v>35761</c:v>
                </c:pt>
                <c:pt idx="14">
                  <c:v>3121</c:v>
                </c:pt>
                <c:pt idx="15">
                  <c:v>5402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C321-4E23-BC25-85E225412C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0136799"/>
        <c:axId val="1000959055"/>
      </c:lineChart>
      <c:catAx>
        <c:axId val="3401367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ova Light" panose="020B0304020202020204" pitchFamily="34" charset="0"/>
                <a:ea typeface="+mn-ea"/>
                <a:cs typeface="+mn-cs"/>
              </a:defRPr>
            </a:pPr>
            <a:endParaRPr lang="es-CL"/>
          </a:p>
        </c:txPr>
        <c:crossAx val="1000959055"/>
        <c:crosses val="autoZero"/>
        <c:auto val="1"/>
        <c:lblAlgn val="ctr"/>
        <c:lblOffset val="100"/>
        <c:noMultiLvlLbl val="0"/>
      </c:catAx>
      <c:valAx>
        <c:axId val="1000959055"/>
        <c:scaling>
          <c:orientation val="minMax"/>
          <c:max val="11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ova Light" panose="020B0304020202020204" pitchFamily="34" charset="0"/>
                <a:ea typeface="+mn-ea"/>
                <a:cs typeface="+mn-cs"/>
              </a:defRPr>
            </a:pPr>
            <a:endParaRPr lang="es-CL"/>
          </a:p>
        </c:txPr>
        <c:crossAx val="3401367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9.911987278962392E-2"/>
          <c:y val="9.758948889407576E-2"/>
          <c:w val="0.25850898199768824"/>
          <c:h val="0.23578516167952585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ova Light" panose="020B0304020202020204" pitchFamily="34" charset="0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>
          <a:latin typeface="Arial Nova Light" panose="020B0304020202020204" pitchFamily="34" charset="0"/>
        </a:defRPr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0043921502444481"/>
          <c:y val="4.1785375118708452E-2"/>
          <c:w val="0.746613645832784"/>
          <c:h val="0.8698007193545250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Hoja1!$C$1</c:f>
              <c:strCache>
                <c:ptCount val="1"/>
                <c:pt idx="0">
                  <c:v>Allegados Hacinados</c:v>
                </c:pt>
              </c:strCache>
            </c:strRef>
          </c:tx>
          <c:spPr>
            <a:solidFill>
              <a:schemeClr val="accent1">
                <a:shade val="58000"/>
              </a:schemeClr>
            </a:solidFill>
            <a:ln>
              <a:noFill/>
            </a:ln>
            <a:effectLst/>
          </c:spPr>
          <c:invertIfNegative val="0"/>
          <c:cat>
            <c:strRef>
              <c:f>Hoja1!$B$34:$B$53</c:f>
              <c:strCache>
                <c:ptCount val="20"/>
                <c:pt idx="0">
                  <c:v>Ñuñoa</c:v>
                </c:pt>
                <c:pt idx="1">
                  <c:v>San Joaquín</c:v>
                </c:pt>
                <c:pt idx="2">
                  <c:v>Las Condes</c:v>
                </c:pt>
                <c:pt idx="3">
                  <c:v>El Bosque</c:v>
                </c:pt>
                <c:pt idx="4">
                  <c:v>Renca</c:v>
                </c:pt>
                <c:pt idx="5">
                  <c:v>Quilicura</c:v>
                </c:pt>
                <c:pt idx="6">
                  <c:v>Conchalí</c:v>
                </c:pt>
                <c:pt idx="7">
                  <c:v>Quinta Normal</c:v>
                </c:pt>
                <c:pt idx="8">
                  <c:v>Pudahuel</c:v>
                </c:pt>
                <c:pt idx="9">
                  <c:v>Peñalolén</c:v>
                </c:pt>
                <c:pt idx="10">
                  <c:v>La Granja</c:v>
                </c:pt>
                <c:pt idx="11">
                  <c:v>La Pintana</c:v>
                </c:pt>
                <c:pt idx="12">
                  <c:v>Estación Central</c:v>
                </c:pt>
                <c:pt idx="13">
                  <c:v>San Bernardo</c:v>
                </c:pt>
                <c:pt idx="14">
                  <c:v>Recoleta</c:v>
                </c:pt>
                <c:pt idx="15">
                  <c:v>Independencia</c:v>
                </c:pt>
                <c:pt idx="16">
                  <c:v>La Florida</c:v>
                </c:pt>
                <c:pt idx="17">
                  <c:v>Santiago</c:v>
                </c:pt>
                <c:pt idx="18">
                  <c:v>Maipú</c:v>
                </c:pt>
                <c:pt idx="19">
                  <c:v>Puente Alto</c:v>
                </c:pt>
              </c:strCache>
            </c:strRef>
          </c:cat>
          <c:val>
            <c:numRef>
              <c:f>Hoja1!$C$34:$C$53</c:f>
              <c:numCache>
                <c:formatCode>#,##0</c:formatCode>
                <c:ptCount val="20"/>
                <c:pt idx="0">
                  <c:v>1455</c:v>
                </c:pt>
                <c:pt idx="1">
                  <c:v>1533</c:v>
                </c:pt>
                <c:pt idx="2">
                  <c:v>1427</c:v>
                </c:pt>
                <c:pt idx="3">
                  <c:v>2819</c:v>
                </c:pt>
                <c:pt idx="4">
                  <c:v>1775</c:v>
                </c:pt>
                <c:pt idx="5">
                  <c:v>4197</c:v>
                </c:pt>
                <c:pt idx="6">
                  <c:v>1821</c:v>
                </c:pt>
                <c:pt idx="7">
                  <c:v>4192</c:v>
                </c:pt>
                <c:pt idx="8">
                  <c:v>2208</c:v>
                </c:pt>
                <c:pt idx="9">
                  <c:v>3207</c:v>
                </c:pt>
                <c:pt idx="10">
                  <c:v>1977</c:v>
                </c:pt>
                <c:pt idx="11">
                  <c:v>3716</c:v>
                </c:pt>
                <c:pt idx="12">
                  <c:v>6606</c:v>
                </c:pt>
                <c:pt idx="13">
                  <c:v>2684</c:v>
                </c:pt>
                <c:pt idx="14">
                  <c:v>4680</c:v>
                </c:pt>
                <c:pt idx="15">
                  <c:v>10283</c:v>
                </c:pt>
                <c:pt idx="16">
                  <c:v>4475</c:v>
                </c:pt>
                <c:pt idx="17">
                  <c:v>3900</c:v>
                </c:pt>
                <c:pt idx="18">
                  <c:v>2466</c:v>
                </c:pt>
                <c:pt idx="19">
                  <c:v>6349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FB-416D-BB77-1B8F028765BC}"/>
            </c:ext>
          </c:extLst>
        </c:ser>
        <c:ser>
          <c:idx val="1"/>
          <c:order val="1"/>
          <c:tx>
            <c:strRef>
              <c:f>Hoja1!$D$1</c:f>
              <c:strCache>
                <c:ptCount val="1"/>
                <c:pt idx="0">
                  <c:v>Allegados por incapacidad financiera</c:v>
                </c:pt>
              </c:strCache>
            </c:strRef>
          </c:tx>
          <c:spPr>
            <a:solidFill>
              <a:schemeClr val="accent1">
                <a:shade val="86000"/>
              </a:schemeClr>
            </a:solidFill>
            <a:ln>
              <a:noFill/>
            </a:ln>
            <a:effectLst/>
          </c:spPr>
          <c:invertIfNegative val="0"/>
          <c:cat>
            <c:strRef>
              <c:f>Hoja1!$B$34:$B$53</c:f>
              <c:strCache>
                <c:ptCount val="20"/>
                <c:pt idx="0">
                  <c:v>Ñuñoa</c:v>
                </c:pt>
                <c:pt idx="1">
                  <c:v>San Joaquín</c:v>
                </c:pt>
                <c:pt idx="2">
                  <c:v>Las Condes</c:v>
                </c:pt>
                <c:pt idx="3">
                  <c:v>El Bosque</c:v>
                </c:pt>
                <c:pt idx="4">
                  <c:v>Renca</c:v>
                </c:pt>
                <c:pt idx="5">
                  <c:v>Quilicura</c:v>
                </c:pt>
                <c:pt idx="6">
                  <c:v>Conchalí</c:v>
                </c:pt>
                <c:pt idx="7">
                  <c:v>Quinta Normal</c:v>
                </c:pt>
                <c:pt idx="8">
                  <c:v>Pudahuel</c:v>
                </c:pt>
                <c:pt idx="9">
                  <c:v>Peñalolén</c:v>
                </c:pt>
                <c:pt idx="10">
                  <c:v>La Granja</c:v>
                </c:pt>
                <c:pt idx="11">
                  <c:v>La Pintana</c:v>
                </c:pt>
                <c:pt idx="12">
                  <c:v>Estación Central</c:v>
                </c:pt>
                <c:pt idx="13">
                  <c:v>San Bernardo</c:v>
                </c:pt>
                <c:pt idx="14">
                  <c:v>Recoleta</c:v>
                </c:pt>
                <c:pt idx="15">
                  <c:v>Independencia</c:v>
                </c:pt>
                <c:pt idx="16">
                  <c:v>La Florida</c:v>
                </c:pt>
                <c:pt idx="17">
                  <c:v>Santiago</c:v>
                </c:pt>
                <c:pt idx="18">
                  <c:v>Maipú</c:v>
                </c:pt>
                <c:pt idx="19">
                  <c:v>Puente Alto</c:v>
                </c:pt>
              </c:strCache>
            </c:strRef>
          </c:cat>
          <c:val>
            <c:numRef>
              <c:f>Hoja1!$D$34:$D$53</c:f>
              <c:numCache>
                <c:formatCode>#,##0</c:formatCode>
                <c:ptCount val="20"/>
                <c:pt idx="0">
                  <c:v>5229</c:v>
                </c:pt>
                <c:pt idx="1">
                  <c:v>3918</c:v>
                </c:pt>
                <c:pt idx="2">
                  <c:v>5324</c:v>
                </c:pt>
                <c:pt idx="3">
                  <c:v>3943</c:v>
                </c:pt>
                <c:pt idx="4">
                  <c:v>4910</c:v>
                </c:pt>
                <c:pt idx="5">
                  <c:v>4290</c:v>
                </c:pt>
                <c:pt idx="6">
                  <c:v>4571</c:v>
                </c:pt>
                <c:pt idx="7">
                  <c:v>5498</c:v>
                </c:pt>
                <c:pt idx="8">
                  <c:v>7659</c:v>
                </c:pt>
                <c:pt idx="9">
                  <c:v>5945</c:v>
                </c:pt>
                <c:pt idx="10">
                  <c:v>3549</c:v>
                </c:pt>
                <c:pt idx="11">
                  <c:v>6382</c:v>
                </c:pt>
                <c:pt idx="12">
                  <c:v>5636</c:v>
                </c:pt>
                <c:pt idx="13">
                  <c:v>8914</c:v>
                </c:pt>
                <c:pt idx="14">
                  <c:v>9835</c:v>
                </c:pt>
                <c:pt idx="15">
                  <c:v>5546</c:v>
                </c:pt>
                <c:pt idx="16">
                  <c:v>8910</c:v>
                </c:pt>
                <c:pt idx="17">
                  <c:v>12720</c:v>
                </c:pt>
                <c:pt idx="18">
                  <c:v>15626</c:v>
                </c:pt>
                <c:pt idx="19">
                  <c:v>16664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FB-416D-BB77-1B8F028765BC}"/>
            </c:ext>
          </c:extLst>
        </c:ser>
        <c:ser>
          <c:idx val="2"/>
          <c:order val="2"/>
          <c:tx>
            <c:strRef>
              <c:f>Hoja1!$E$1</c:f>
              <c:strCache>
                <c:ptCount val="1"/>
                <c:pt idx="0">
                  <c:v>Viviendas irrecuperables</c:v>
                </c:pt>
              </c:strCache>
            </c:strRef>
          </c:tx>
          <c:spPr>
            <a:solidFill>
              <a:schemeClr val="accent1">
                <a:tint val="86000"/>
              </a:schemeClr>
            </a:solidFill>
            <a:ln>
              <a:noFill/>
            </a:ln>
            <a:effectLst/>
          </c:spPr>
          <c:invertIfNegative val="0"/>
          <c:cat>
            <c:strRef>
              <c:f>Hoja1!$B$34:$B$53</c:f>
              <c:strCache>
                <c:ptCount val="20"/>
                <c:pt idx="0">
                  <c:v>Ñuñoa</c:v>
                </c:pt>
                <c:pt idx="1">
                  <c:v>San Joaquín</c:v>
                </c:pt>
                <c:pt idx="2">
                  <c:v>Las Condes</c:v>
                </c:pt>
                <c:pt idx="3">
                  <c:v>El Bosque</c:v>
                </c:pt>
                <c:pt idx="4">
                  <c:v>Renca</c:v>
                </c:pt>
                <c:pt idx="5">
                  <c:v>Quilicura</c:v>
                </c:pt>
                <c:pt idx="6">
                  <c:v>Conchalí</c:v>
                </c:pt>
                <c:pt idx="7">
                  <c:v>Quinta Normal</c:v>
                </c:pt>
                <c:pt idx="8">
                  <c:v>Pudahuel</c:v>
                </c:pt>
                <c:pt idx="9">
                  <c:v>Peñalolén</c:v>
                </c:pt>
                <c:pt idx="10">
                  <c:v>La Granja</c:v>
                </c:pt>
                <c:pt idx="11">
                  <c:v>La Pintana</c:v>
                </c:pt>
                <c:pt idx="12">
                  <c:v>Estación Central</c:v>
                </c:pt>
                <c:pt idx="13">
                  <c:v>San Bernardo</c:v>
                </c:pt>
                <c:pt idx="14">
                  <c:v>Recoleta</c:v>
                </c:pt>
                <c:pt idx="15">
                  <c:v>Independencia</c:v>
                </c:pt>
                <c:pt idx="16">
                  <c:v>La Florida</c:v>
                </c:pt>
                <c:pt idx="17">
                  <c:v>Santiago</c:v>
                </c:pt>
                <c:pt idx="18">
                  <c:v>Maipú</c:v>
                </c:pt>
                <c:pt idx="19">
                  <c:v>Puente Alto</c:v>
                </c:pt>
              </c:strCache>
            </c:strRef>
          </c:cat>
          <c:val>
            <c:numRef>
              <c:f>Hoja1!$E$34:$E$53</c:f>
              <c:numCache>
                <c:formatCode>#,##0</c:formatCode>
                <c:ptCount val="20"/>
                <c:pt idx="0">
                  <c:v>711</c:v>
                </c:pt>
                <c:pt idx="1">
                  <c:v>2086</c:v>
                </c:pt>
                <c:pt idx="2">
                  <c:v>929</c:v>
                </c:pt>
                <c:pt idx="3">
                  <c:v>1877</c:v>
                </c:pt>
                <c:pt idx="4">
                  <c:v>2120</c:v>
                </c:pt>
                <c:pt idx="5">
                  <c:v>1261</c:v>
                </c:pt>
                <c:pt idx="6">
                  <c:v>4299</c:v>
                </c:pt>
                <c:pt idx="7">
                  <c:v>1840</c:v>
                </c:pt>
                <c:pt idx="8">
                  <c:v>1980</c:v>
                </c:pt>
                <c:pt idx="9">
                  <c:v>2777</c:v>
                </c:pt>
                <c:pt idx="10">
                  <c:v>6537</c:v>
                </c:pt>
                <c:pt idx="11">
                  <c:v>2623</c:v>
                </c:pt>
                <c:pt idx="12">
                  <c:v>1708</c:v>
                </c:pt>
                <c:pt idx="13">
                  <c:v>3758</c:v>
                </c:pt>
                <c:pt idx="14">
                  <c:v>1703</c:v>
                </c:pt>
                <c:pt idx="15">
                  <c:v>1419</c:v>
                </c:pt>
                <c:pt idx="16">
                  <c:v>5469</c:v>
                </c:pt>
                <c:pt idx="17">
                  <c:v>5699</c:v>
                </c:pt>
                <c:pt idx="18">
                  <c:v>4397</c:v>
                </c:pt>
                <c:pt idx="19">
                  <c:v>8582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0FB-416D-BB77-1B8F028765BC}"/>
            </c:ext>
          </c:extLst>
        </c:ser>
        <c:ser>
          <c:idx val="3"/>
          <c:order val="3"/>
          <c:tx>
            <c:strRef>
              <c:f>Hoja1!$F$1</c:f>
              <c:strCache>
                <c:ptCount val="1"/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7"/>
              <c:layout>
                <c:manualLayout>
                  <c:x val="-3.2150033489618215E-2"/>
                  <c:y val="-1.7085854191564576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0FB-416D-BB77-1B8F028765BC}"/>
                </c:ext>
              </c:extLst>
            </c:dLbl>
            <c:dLbl>
              <c:idx val="18"/>
              <c:layout>
                <c:manualLayout>
                  <c:x val="-3.215003348961832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0FB-416D-BB77-1B8F028765BC}"/>
                </c:ext>
              </c:extLst>
            </c:dLbl>
            <c:dLbl>
              <c:idx val="19"/>
              <c:layout>
                <c:manualLayout>
                  <c:x val="-0.17950435365036849"/>
                  <c:y val="-3.727865796831348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0FB-416D-BB77-1B8F028765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ova Light" panose="020B0304020202020204" pitchFamily="34" charset="0"/>
                    <a:ea typeface="+mn-ea"/>
                    <a:cs typeface="+mn-cs"/>
                  </a:defRPr>
                </a:pPr>
                <a:endParaRPr lang="es-C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Hoja1!$F$34:$F$53</c:f>
              <c:numCache>
                <c:formatCode>#,##0</c:formatCode>
                <c:ptCount val="20"/>
                <c:pt idx="0">
                  <c:v>7395</c:v>
                </c:pt>
                <c:pt idx="1">
                  <c:v>7537</c:v>
                </c:pt>
                <c:pt idx="2">
                  <c:v>7680</c:v>
                </c:pt>
                <c:pt idx="3">
                  <c:v>8639</c:v>
                </c:pt>
                <c:pt idx="4">
                  <c:v>8805</c:v>
                </c:pt>
                <c:pt idx="5">
                  <c:v>9748</c:v>
                </c:pt>
                <c:pt idx="6">
                  <c:v>10691</c:v>
                </c:pt>
                <c:pt idx="7">
                  <c:v>11530</c:v>
                </c:pt>
                <c:pt idx="8">
                  <c:v>11847</c:v>
                </c:pt>
                <c:pt idx="9">
                  <c:v>11929</c:v>
                </c:pt>
                <c:pt idx="10">
                  <c:v>12063</c:v>
                </c:pt>
                <c:pt idx="11">
                  <c:v>12721</c:v>
                </c:pt>
                <c:pt idx="12">
                  <c:v>13950</c:v>
                </c:pt>
                <c:pt idx="13">
                  <c:v>15356</c:v>
                </c:pt>
                <c:pt idx="14">
                  <c:v>16218</c:v>
                </c:pt>
                <c:pt idx="15">
                  <c:v>17248</c:v>
                </c:pt>
                <c:pt idx="16">
                  <c:v>18854</c:v>
                </c:pt>
                <c:pt idx="17">
                  <c:v>22319</c:v>
                </c:pt>
                <c:pt idx="18">
                  <c:v>22489</c:v>
                </c:pt>
                <c:pt idx="19">
                  <c:v>31595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0FB-416D-BB77-1B8F028765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overlap val="100"/>
        <c:axId val="2130800736"/>
        <c:axId val="2059416016"/>
      </c:barChart>
      <c:catAx>
        <c:axId val="21308007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ova Light" panose="020B0304020202020204" pitchFamily="34" charset="0"/>
                <a:ea typeface="+mn-ea"/>
                <a:cs typeface="+mn-cs"/>
              </a:defRPr>
            </a:pPr>
            <a:endParaRPr lang="es-CL"/>
          </a:p>
        </c:txPr>
        <c:crossAx val="2059416016"/>
        <c:crosses val="autoZero"/>
        <c:auto val="1"/>
        <c:lblAlgn val="ctr"/>
        <c:lblOffset val="100"/>
        <c:noMultiLvlLbl val="0"/>
      </c:catAx>
      <c:valAx>
        <c:axId val="2059416016"/>
        <c:scaling>
          <c:orientation val="minMax"/>
          <c:max val="500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ova Light" panose="020B0304020202020204" pitchFamily="34" charset="0"/>
                <a:ea typeface="+mn-ea"/>
                <a:cs typeface="+mn-cs"/>
              </a:defRPr>
            </a:pPr>
            <a:endParaRPr lang="es-CL"/>
          </a:p>
        </c:txPr>
        <c:crossAx val="2130800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8233288153113483"/>
          <c:y val="0.58485870067732681"/>
          <c:w val="0.37605349900585938"/>
          <c:h val="0.3081336454564800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ova Light" panose="020B0304020202020204" pitchFamily="34" charset="0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>
          <a:latin typeface="Arial Nova Light" panose="020B0304020202020204" pitchFamily="34" charset="0"/>
        </a:defRPr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0043921502444481"/>
          <c:y val="4.1785375118708452E-2"/>
          <c:w val="0.746613645832784"/>
          <c:h val="0.8698007193545250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Hoja1!$C$1</c:f>
              <c:strCache>
                <c:ptCount val="1"/>
                <c:pt idx="0">
                  <c:v>Allegados Hacinados</c:v>
                </c:pt>
              </c:strCache>
            </c:strRef>
          </c:tx>
          <c:spPr>
            <a:solidFill>
              <a:schemeClr val="accent1">
                <a:shade val="58000"/>
              </a:schemeClr>
            </a:solidFill>
            <a:ln>
              <a:noFill/>
            </a:ln>
            <a:effectLst/>
          </c:spPr>
          <c:invertIfNegative val="0"/>
          <c:cat>
            <c:strRef>
              <c:f>Hoja1!$B$14:$B$33</c:f>
              <c:strCache>
                <c:ptCount val="20"/>
                <c:pt idx="0">
                  <c:v>Peñaflor</c:v>
                </c:pt>
                <c:pt idx="1">
                  <c:v>Lo Barnechea</c:v>
                </c:pt>
                <c:pt idx="2">
                  <c:v>Providencia</c:v>
                </c:pt>
                <c:pt idx="3">
                  <c:v>Paine</c:v>
                </c:pt>
                <c:pt idx="4">
                  <c:v>Lo Prado</c:v>
                </c:pt>
                <c:pt idx="5">
                  <c:v>Talagante</c:v>
                </c:pt>
                <c:pt idx="6">
                  <c:v>La Cisterna</c:v>
                </c:pt>
                <c:pt idx="7">
                  <c:v>San Ramón</c:v>
                </c:pt>
                <c:pt idx="8">
                  <c:v>Cerrillos</c:v>
                </c:pt>
                <c:pt idx="9">
                  <c:v>San Miguel</c:v>
                </c:pt>
                <c:pt idx="10">
                  <c:v>Melipilla</c:v>
                </c:pt>
                <c:pt idx="11">
                  <c:v>Macul</c:v>
                </c:pt>
                <c:pt idx="12">
                  <c:v>Colina</c:v>
                </c:pt>
                <c:pt idx="13">
                  <c:v>Buin</c:v>
                </c:pt>
                <c:pt idx="14">
                  <c:v>Lampa</c:v>
                </c:pt>
                <c:pt idx="15">
                  <c:v>Pedro Aguirre Cerda</c:v>
                </c:pt>
                <c:pt idx="16">
                  <c:v>Padre Hurtado</c:v>
                </c:pt>
                <c:pt idx="17">
                  <c:v>Cerro Navia</c:v>
                </c:pt>
                <c:pt idx="18">
                  <c:v>Huechuraba</c:v>
                </c:pt>
                <c:pt idx="19">
                  <c:v>Lo Espejo</c:v>
                </c:pt>
              </c:strCache>
            </c:strRef>
          </c:cat>
          <c:val>
            <c:numRef>
              <c:f>Hoja1!$C$14:$C$33</c:f>
              <c:numCache>
                <c:formatCode>#,##0</c:formatCode>
                <c:ptCount val="20"/>
                <c:pt idx="0">
                  <c:v>220</c:v>
                </c:pt>
                <c:pt idx="1">
                  <c:v>361</c:v>
                </c:pt>
                <c:pt idx="2">
                  <c:v>534</c:v>
                </c:pt>
                <c:pt idx="3">
                  <c:v>563</c:v>
                </c:pt>
                <c:pt idx="4">
                  <c:v>1095</c:v>
                </c:pt>
                <c:pt idx="5">
                  <c:v>1224</c:v>
                </c:pt>
                <c:pt idx="6">
                  <c:v>910</c:v>
                </c:pt>
                <c:pt idx="7">
                  <c:v>749</c:v>
                </c:pt>
                <c:pt idx="8">
                  <c:v>1180</c:v>
                </c:pt>
                <c:pt idx="9">
                  <c:v>1743</c:v>
                </c:pt>
                <c:pt idx="10">
                  <c:v>569</c:v>
                </c:pt>
                <c:pt idx="11">
                  <c:v>389</c:v>
                </c:pt>
                <c:pt idx="12">
                  <c:v>890</c:v>
                </c:pt>
                <c:pt idx="13">
                  <c:v>737</c:v>
                </c:pt>
                <c:pt idx="14">
                  <c:v>2128</c:v>
                </c:pt>
                <c:pt idx="15">
                  <c:v>1577</c:v>
                </c:pt>
                <c:pt idx="16">
                  <c:v>0</c:v>
                </c:pt>
                <c:pt idx="17">
                  <c:v>1544</c:v>
                </c:pt>
                <c:pt idx="18">
                  <c:v>577</c:v>
                </c:pt>
                <c:pt idx="19">
                  <c:v>1078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0E-449D-AA5F-F39651CF2ECF}"/>
            </c:ext>
          </c:extLst>
        </c:ser>
        <c:ser>
          <c:idx val="1"/>
          <c:order val="1"/>
          <c:tx>
            <c:strRef>
              <c:f>Hoja1!$D$1</c:f>
              <c:strCache>
                <c:ptCount val="1"/>
                <c:pt idx="0">
                  <c:v>Allegados por incapacidad financiera</c:v>
                </c:pt>
              </c:strCache>
            </c:strRef>
          </c:tx>
          <c:spPr>
            <a:solidFill>
              <a:schemeClr val="accent1">
                <a:shade val="86000"/>
              </a:schemeClr>
            </a:solidFill>
            <a:ln>
              <a:noFill/>
            </a:ln>
            <a:effectLst/>
          </c:spPr>
          <c:invertIfNegative val="0"/>
          <c:cat>
            <c:strRef>
              <c:f>Hoja1!$B$14:$B$33</c:f>
              <c:strCache>
                <c:ptCount val="20"/>
                <c:pt idx="0">
                  <c:v>Peñaflor</c:v>
                </c:pt>
                <c:pt idx="1">
                  <c:v>Lo Barnechea</c:v>
                </c:pt>
                <c:pt idx="2">
                  <c:v>Providencia</c:v>
                </c:pt>
                <c:pt idx="3">
                  <c:v>Paine</c:v>
                </c:pt>
                <c:pt idx="4">
                  <c:v>Lo Prado</c:v>
                </c:pt>
                <c:pt idx="5">
                  <c:v>Talagante</c:v>
                </c:pt>
                <c:pt idx="6">
                  <c:v>La Cisterna</c:v>
                </c:pt>
                <c:pt idx="7">
                  <c:v>San Ramón</c:v>
                </c:pt>
                <c:pt idx="8">
                  <c:v>Cerrillos</c:v>
                </c:pt>
                <c:pt idx="9">
                  <c:v>San Miguel</c:v>
                </c:pt>
                <c:pt idx="10">
                  <c:v>Melipilla</c:v>
                </c:pt>
                <c:pt idx="11">
                  <c:v>Macul</c:v>
                </c:pt>
                <c:pt idx="12">
                  <c:v>Colina</c:v>
                </c:pt>
                <c:pt idx="13">
                  <c:v>Buin</c:v>
                </c:pt>
                <c:pt idx="14">
                  <c:v>Lampa</c:v>
                </c:pt>
                <c:pt idx="15">
                  <c:v>Pedro Aguirre Cerda</c:v>
                </c:pt>
                <c:pt idx="16">
                  <c:v>Padre Hurtado</c:v>
                </c:pt>
                <c:pt idx="17">
                  <c:v>Cerro Navia</c:v>
                </c:pt>
                <c:pt idx="18">
                  <c:v>Huechuraba</c:v>
                </c:pt>
                <c:pt idx="19">
                  <c:v>Lo Espejo</c:v>
                </c:pt>
              </c:strCache>
            </c:strRef>
          </c:cat>
          <c:val>
            <c:numRef>
              <c:f>Hoja1!$D$14:$D$33</c:f>
              <c:numCache>
                <c:formatCode>#,##0</c:formatCode>
                <c:ptCount val="20"/>
                <c:pt idx="0">
                  <c:v>1604</c:v>
                </c:pt>
                <c:pt idx="1">
                  <c:v>2444</c:v>
                </c:pt>
                <c:pt idx="2">
                  <c:v>2418</c:v>
                </c:pt>
                <c:pt idx="3">
                  <c:v>1919</c:v>
                </c:pt>
                <c:pt idx="4">
                  <c:v>2127</c:v>
                </c:pt>
                <c:pt idx="5">
                  <c:v>2171</c:v>
                </c:pt>
                <c:pt idx="6">
                  <c:v>1997</c:v>
                </c:pt>
                <c:pt idx="7">
                  <c:v>2790</c:v>
                </c:pt>
                <c:pt idx="8">
                  <c:v>2889</c:v>
                </c:pt>
                <c:pt idx="9">
                  <c:v>2289</c:v>
                </c:pt>
                <c:pt idx="10">
                  <c:v>2565</c:v>
                </c:pt>
                <c:pt idx="11">
                  <c:v>4447</c:v>
                </c:pt>
                <c:pt idx="12">
                  <c:v>2936</c:v>
                </c:pt>
                <c:pt idx="13">
                  <c:v>3674</c:v>
                </c:pt>
                <c:pt idx="14">
                  <c:v>2086</c:v>
                </c:pt>
                <c:pt idx="15">
                  <c:v>3006</c:v>
                </c:pt>
                <c:pt idx="16">
                  <c:v>5313</c:v>
                </c:pt>
                <c:pt idx="17">
                  <c:v>3800</c:v>
                </c:pt>
                <c:pt idx="18">
                  <c:v>4740</c:v>
                </c:pt>
                <c:pt idx="19">
                  <c:v>2257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0E-449D-AA5F-F39651CF2ECF}"/>
            </c:ext>
          </c:extLst>
        </c:ser>
        <c:ser>
          <c:idx val="2"/>
          <c:order val="2"/>
          <c:tx>
            <c:strRef>
              <c:f>Hoja1!$E$1</c:f>
              <c:strCache>
                <c:ptCount val="1"/>
                <c:pt idx="0">
                  <c:v>Viviendas irrecuperables</c:v>
                </c:pt>
              </c:strCache>
            </c:strRef>
          </c:tx>
          <c:spPr>
            <a:solidFill>
              <a:schemeClr val="accent1">
                <a:tint val="86000"/>
              </a:schemeClr>
            </a:solidFill>
            <a:ln>
              <a:noFill/>
            </a:ln>
            <a:effectLst/>
          </c:spPr>
          <c:invertIfNegative val="0"/>
          <c:cat>
            <c:strRef>
              <c:f>Hoja1!$B$14:$B$33</c:f>
              <c:strCache>
                <c:ptCount val="20"/>
                <c:pt idx="0">
                  <c:v>Peñaflor</c:v>
                </c:pt>
                <c:pt idx="1">
                  <c:v>Lo Barnechea</c:v>
                </c:pt>
                <c:pt idx="2">
                  <c:v>Providencia</c:v>
                </c:pt>
                <c:pt idx="3">
                  <c:v>Paine</c:v>
                </c:pt>
                <c:pt idx="4">
                  <c:v>Lo Prado</c:v>
                </c:pt>
                <c:pt idx="5">
                  <c:v>Talagante</c:v>
                </c:pt>
                <c:pt idx="6">
                  <c:v>La Cisterna</c:v>
                </c:pt>
                <c:pt idx="7">
                  <c:v>San Ramón</c:v>
                </c:pt>
                <c:pt idx="8">
                  <c:v>Cerrillos</c:v>
                </c:pt>
                <c:pt idx="9">
                  <c:v>San Miguel</c:v>
                </c:pt>
                <c:pt idx="10">
                  <c:v>Melipilla</c:v>
                </c:pt>
                <c:pt idx="11">
                  <c:v>Macul</c:v>
                </c:pt>
                <c:pt idx="12">
                  <c:v>Colina</c:v>
                </c:pt>
                <c:pt idx="13">
                  <c:v>Buin</c:v>
                </c:pt>
                <c:pt idx="14">
                  <c:v>Lampa</c:v>
                </c:pt>
                <c:pt idx="15">
                  <c:v>Pedro Aguirre Cerda</c:v>
                </c:pt>
                <c:pt idx="16">
                  <c:v>Padre Hurtado</c:v>
                </c:pt>
                <c:pt idx="17">
                  <c:v>Cerro Navia</c:v>
                </c:pt>
                <c:pt idx="18">
                  <c:v>Huechuraba</c:v>
                </c:pt>
                <c:pt idx="19">
                  <c:v>Lo Espejo</c:v>
                </c:pt>
              </c:strCache>
            </c:strRef>
          </c:cat>
          <c:val>
            <c:numRef>
              <c:f>Hoja1!$E$14:$E$33</c:f>
              <c:numCache>
                <c:formatCode>#,##0</c:formatCode>
                <c:ptCount val="20"/>
                <c:pt idx="0">
                  <c:v>1074</c:v>
                </c:pt>
                <c:pt idx="1">
                  <c:v>417</c:v>
                </c:pt>
                <c:pt idx="2">
                  <c:v>313</c:v>
                </c:pt>
                <c:pt idx="3">
                  <c:v>1250</c:v>
                </c:pt>
                <c:pt idx="4">
                  <c:v>1197</c:v>
                </c:pt>
                <c:pt idx="5">
                  <c:v>1210</c:v>
                </c:pt>
                <c:pt idx="6">
                  <c:v>1716</c:v>
                </c:pt>
                <c:pt idx="7">
                  <c:v>1290</c:v>
                </c:pt>
                <c:pt idx="8">
                  <c:v>779</c:v>
                </c:pt>
                <c:pt idx="9">
                  <c:v>1129</c:v>
                </c:pt>
                <c:pt idx="10">
                  <c:v>2107</c:v>
                </c:pt>
                <c:pt idx="11">
                  <c:v>513</c:v>
                </c:pt>
                <c:pt idx="12">
                  <c:v>1720</c:v>
                </c:pt>
                <c:pt idx="13">
                  <c:v>1246</c:v>
                </c:pt>
                <c:pt idx="14">
                  <c:v>1492</c:v>
                </c:pt>
                <c:pt idx="15">
                  <c:v>1363</c:v>
                </c:pt>
                <c:pt idx="16">
                  <c:v>727</c:v>
                </c:pt>
                <c:pt idx="17">
                  <c:v>942</c:v>
                </c:pt>
                <c:pt idx="18">
                  <c:v>1703</c:v>
                </c:pt>
                <c:pt idx="19">
                  <c:v>3905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0E-449D-AA5F-F39651CF2ECF}"/>
            </c:ext>
          </c:extLst>
        </c:ser>
        <c:ser>
          <c:idx val="3"/>
          <c:order val="3"/>
          <c:tx>
            <c:strRef>
              <c:f>Hoja1!$F$1</c:f>
              <c:strCache>
                <c:ptCount val="1"/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143335565974547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F0E-449D-AA5F-F39651CF2ECF}"/>
                </c:ext>
              </c:extLst>
            </c:dLbl>
            <c:dLbl>
              <c:idx val="1"/>
              <c:layout>
                <c:manualLayout>
                  <c:x val="1.071667782987269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F0E-449D-AA5F-F39651CF2ECF}"/>
                </c:ext>
              </c:extLst>
            </c:dLbl>
            <c:dLbl>
              <c:idx val="2"/>
              <c:layout>
                <c:manualLayout>
                  <c:x val="1.6075016744809108E-2"/>
                  <c:y val="-1.3655956459999099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F0E-449D-AA5F-F39651CF2ECF}"/>
                </c:ext>
              </c:extLst>
            </c:dLbl>
            <c:dLbl>
              <c:idx val="3"/>
              <c:layout>
                <c:manualLayout>
                  <c:x val="8.037508372404553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F0E-449D-AA5F-F39651CF2E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ova Light" panose="020B0304020202020204" pitchFamily="34" charset="0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Hoja1!$F$14:$F$33</c:f>
              <c:numCache>
                <c:formatCode>#,##0</c:formatCode>
                <c:ptCount val="20"/>
                <c:pt idx="0">
                  <c:v>2898</c:v>
                </c:pt>
                <c:pt idx="1">
                  <c:v>3222</c:v>
                </c:pt>
                <c:pt idx="2">
                  <c:v>3265</c:v>
                </c:pt>
                <c:pt idx="3">
                  <c:v>3732</c:v>
                </c:pt>
                <c:pt idx="4">
                  <c:v>4419</c:v>
                </c:pt>
                <c:pt idx="5">
                  <c:v>4605</c:v>
                </c:pt>
                <c:pt idx="6">
                  <c:v>4623</c:v>
                </c:pt>
                <c:pt idx="7">
                  <c:v>4829</c:v>
                </c:pt>
                <c:pt idx="8">
                  <c:v>4848</c:v>
                </c:pt>
                <c:pt idx="9">
                  <c:v>5161</c:v>
                </c:pt>
                <c:pt idx="10">
                  <c:v>5241</c:v>
                </c:pt>
                <c:pt idx="11">
                  <c:v>5349</c:v>
                </c:pt>
                <c:pt idx="12">
                  <c:v>5546</c:v>
                </c:pt>
                <c:pt idx="13">
                  <c:v>5657</c:v>
                </c:pt>
                <c:pt idx="14">
                  <c:v>5706</c:v>
                </c:pt>
                <c:pt idx="15">
                  <c:v>5946</c:v>
                </c:pt>
                <c:pt idx="16">
                  <c:v>6040</c:v>
                </c:pt>
                <c:pt idx="17">
                  <c:v>6286</c:v>
                </c:pt>
                <c:pt idx="18">
                  <c:v>7020</c:v>
                </c:pt>
                <c:pt idx="19">
                  <c:v>7240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F0E-449D-AA5F-F39651CF2E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overlap val="100"/>
        <c:axId val="2130800736"/>
        <c:axId val="2059416016"/>
      </c:barChart>
      <c:catAx>
        <c:axId val="21308007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ova Light" panose="020B0304020202020204" pitchFamily="34" charset="0"/>
                <a:ea typeface="+mn-ea"/>
                <a:cs typeface="+mn-cs"/>
              </a:defRPr>
            </a:pPr>
            <a:endParaRPr lang="es-CL"/>
          </a:p>
        </c:txPr>
        <c:crossAx val="2059416016"/>
        <c:crosses val="autoZero"/>
        <c:auto val="1"/>
        <c:lblAlgn val="ctr"/>
        <c:lblOffset val="100"/>
        <c:noMultiLvlLbl val="0"/>
      </c:catAx>
      <c:valAx>
        <c:axId val="2059416016"/>
        <c:scaling>
          <c:orientation val="minMax"/>
          <c:max val="50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ova Light" panose="020B0304020202020204" pitchFamily="34" charset="0"/>
                <a:ea typeface="+mn-ea"/>
                <a:cs typeface="+mn-cs"/>
              </a:defRPr>
            </a:pPr>
            <a:endParaRPr lang="es-CL"/>
          </a:p>
        </c:txPr>
        <c:crossAx val="2130800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8233288153113483"/>
          <c:y val="0.59612545638499093"/>
          <c:w val="0.34263367598562711"/>
          <c:h val="0.403874543615009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ova Light" panose="020B0304020202020204" pitchFamily="34" charset="0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>
          <a:latin typeface="Arial Nova Light" panose="020B0304020202020204" pitchFamily="34" charset="0"/>
        </a:defRPr>
      </a:pPr>
      <a:endParaRPr lang="es-CL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80" b="0" i="0" u="none" strike="noStrike" kern="1200" spc="0" baseline="0">
                <a:solidFill>
                  <a:srgbClr val="3778A3"/>
                </a:solidFill>
                <a:latin typeface="Arial Nova Light" panose="020B0304020202020204" pitchFamily="34" charset="0"/>
                <a:ea typeface="+mn-ea"/>
                <a:cs typeface="+mn-cs"/>
              </a:defRPr>
            </a:pPr>
            <a:r>
              <a:rPr lang="es-CL" b="1" dirty="0"/>
              <a:t>Ingresos de las familias vs Precio de viviendas</a:t>
            </a:r>
          </a:p>
          <a:p>
            <a:pPr>
              <a:defRPr/>
            </a:pPr>
            <a:r>
              <a:rPr lang="es-CL" dirty="0"/>
              <a:t>(Gran Santiago)</a:t>
            </a:r>
          </a:p>
        </c:rich>
      </c:tx>
      <c:layout>
        <c:manualLayout>
          <c:xMode val="edge"/>
          <c:yMode val="edge"/>
          <c:x val="0.35317099888176362"/>
          <c:y val="1.9869708752396249E-2"/>
        </c:manualLayout>
      </c:layout>
      <c:overlay val="1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80" b="0" i="0" u="none" strike="noStrike" kern="1200" spc="0" baseline="0">
              <a:solidFill>
                <a:srgbClr val="3778A3"/>
              </a:solidFill>
              <a:latin typeface="Arial Nova Light" panose="020B0304020202020204" pitchFamily="34" charset="0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Hoja1!$C$1</c:f>
              <c:strCache>
                <c:ptCount val="1"/>
                <c:pt idx="0">
                  <c:v>IRPV - CChC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multiLvlStrRef>
              <c:f>Hoja1!$A$2:$B$79</c:f>
              <c:multiLvlStrCache>
                <c:ptCount val="78"/>
                <c:lvl>
                  <c:pt idx="0">
                    <c:v>M</c:v>
                  </c:pt>
                  <c:pt idx="1">
                    <c:v>J</c:v>
                  </c:pt>
                  <c:pt idx="2">
                    <c:v>S</c:v>
                  </c:pt>
                  <c:pt idx="3">
                    <c:v>D</c:v>
                  </c:pt>
                  <c:pt idx="4">
                    <c:v>M</c:v>
                  </c:pt>
                  <c:pt idx="5">
                    <c:v>J</c:v>
                  </c:pt>
                  <c:pt idx="6">
                    <c:v>S</c:v>
                  </c:pt>
                  <c:pt idx="7">
                    <c:v>D</c:v>
                  </c:pt>
                  <c:pt idx="8">
                    <c:v>M</c:v>
                  </c:pt>
                  <c:pt idx="9">
                    <c:v>J</c:v>
                  </c:pt>
                  <c:pt idx="10">
                    <c:v>S</c:v>
                  </c:pt>
                  <c:pt idx="11">
                    <c:v>D</c:v>
                  </c:pt>
                  <c:pt idx="12">
                    <c:v>M</c:v>
                  </c:pt>
                  <c:pt idx="13">
                    <c:v>J</c:v>
                  </c:pt>
                  <c:pt idx="14">
                    <c:v>S</c:v>
                  </c:pt>
                  <c:pt idx="15">
                    <c:v>D</c:v>
                  </c:pt>
                  <c:pt idx="16">
                    <c:v>M</c:v>
                  </c:pt>
                  <c:pt idx="17">
                    <c:v>J</c:v>
                  </c:pt>
                  <c:pt idx="18">
                    <c:v>S</c:v>
                  </c:pt>
                  <c:pt idx="19">
                    <c:v>D</c:v>
                  </c:pt>
                  <c:pt idx="20">
                    <c:v>M</c:v>
                  </c:pt>
                  <c:pt idx="21">
                    <c:v>J</c:v>
                  </c:pt>
                  <c:pt idx="22">
                    <c:v>S</c:v>
                  </c:pt>
                  <c:pt idx="23">
                    <c:v>D</c:v>
                  </c:pt>
                  <c:pt idx="24">
                    <c:v>M</c:v>
                  </c:pt>
                  <c:pt idx="25">
                    <c:v>J</c:v>
                  </c:pt>
                  <c:pt idx="26">
                    <c:v>S</c:v>
                  </c:pt>
                  <c:pt idx="27">
                    <c:v>D</c:v>
                  </c:pt>
                  <c:pt idx="28">
                    <c:v>M</c:v>
                  </c:pt>
                  <c:pt idx="29">
                    <c:v>J</c:v>
                  </c:pt>
                  <c:pt idx="30">
                    <c:v>S</c:v>
                  </c:pt>
                  <c:pt idx="31">
                    <c:v>D</c:v>
                  </c:pt>
                  <c:pt idx="32">
                    <c:v>M</c:v>
                  </c:pt>
                  <c:pt idx="33">
                    <c:v>J</c:v>
                  </c:pt>
                  <c:pt idx="34">
                    <c:v>S</c:v>
                  </c:pt>
                  <c:pt idx="35">
                    <c:v>D</c:v>
                  </c:pt>
                  <c:pt idx="36">
                    <c:v>M</c:v>
                  </c:pt>
                  <c:pt idx="37">
                    <c:v>J</c:v>
                  </c:pt>
                  <c:pt idx="38">
                    <c:v>S</c:v>
                  </c:pt>
                  <c:pt idx="39">
                    <c:v>D</c:v>
                  </c:pt>
                  <c:pt idx="40">
                    <c:v>M</c:v>
                  </c:pt>
                  <c:pt idx="41">
                    <c:v>J</c:v>
                  </c:pt>
                  <c:pt idx="42">
                    <c:v>S</c:v>
                  </c:pt>
                  <c:pt idx="43">
                    <c:v>D</c:v>
                  </c:pt>
                  <c:pt idx="44">
                    <c:v>M</c:v>
                  </c:pt>
                  <c:pt idx="45">
                    <c:v>J</c:v>
                  </c:pt>
                  <c:pt idx="46">
                    <c:v>S</c:v>
                  </c:pt>
                  <c:pt idx="47">
                    <c:v>D</c:v>
                  </c:pt>
                  <c:pt idx="48">
                    <c:v>M</c:v>
                  </c:pt>
                  <c:pt idx="49">
                    <c:v>J</c:v>
                  </c:pt>
                  <c:pt idx="50">
                    <c:v>S</c:v>
                  </c:pt>
                  <c:pt idx="51">
                    <c:v>D</c:v>
                  </c:pt>
                  <c:pt idx="52">
                    <c:v>M</c:v>
                  </c:pt>
                  <c:pt idx="53">
                    <c:v>J</c:v>
                  </c:pt>
                  <c:pt idx="54">
                    <c:v>S</c:v>
                  </c:pt>
                  <c:pt idx="55">
                    <c:v>D</c:v>
                  </c:pt>
                  <c:pt idx="56">
                    <c:v>M</c:v>
                  </c:pt>
                  <c:pt idx="57">
                    <c:v>J</c:v>
                  </c:pt>
                  <c:pt idx="58">
                    <c:v>S</c:v>
                  </c:pt>
                  <c:pt idx="59">
                    <c:v>D</c:v>
                  </c:pt>
                  <c:pt idx="60">
                    <c:v>M</c:v>
                  </c:pt>
                  <c:pt idx="61">
                    <c:v>J</c:v>
                  </c:pt>
                  <c:pt idx="62">
                    <c:v>S</c:v>
                  </c:pt>
                  <c:pt idx="63">
                    <c:v>D</c:v>
                  </c:pt>
                  <c:pt idx="64">
                    <c:v>M</c:v>
                  </c:pt>
                  <c:pt idx="65">
                    <c:v>J</c:v>
                  </c:pt>
                  <c:pt idx="66">
                    <c:v>S</c:v>
                  </c:pt>
                  <c:pt idx="67">
                    <c:v>D</c:v>
                  </c:pt>
                  <c:pt idx="68">
                    <c:v>M</c:v>
                  </c:pt>
                  <c:pt idx="69">
                    <c:v>J</c:v>
                  </c:pt>
                  <c:pt idx="70">
                    <c:v>S</c:v>
                  </c:pt>
                  <c:pt idx="71">
                    <c:v>D</c:v>
                  </c:pt>
                  <c:pt idx="72">
                    <c:v>M</c:v>
                  </c:pt>
                  <c:pt idx="73">
                    <c:v>J</c:v>
                  </c:pt>
                  <c:pt idx="74">
                    <c:v>S</c:v>
                  </c:pt>
                  <c:pt idx="75">
                    <c:v>D</c:v>
                  </c:pt>
                  <c:pt idx="76">
                    <c:v>M</c:v>
                  </c:pt>
                  <c:pt idx="77">
                    <c:v>J</c:v>
                  </c:pt>
                </c:lvl>
                <c:lvl>
                  <c:pt idx="0">
                    <c:v>2004</c:v>
                  </c:pt>
                  <c:pt idx="4">
                    <c:v>2005</c:v>
                  </c:pt>
                  <c:pt idx="8">
                    <c:v>2006</c:v>
                  </c:pt>
                  <c:pt idx="12">
                    <c:v>2007</c:v>
                  </c:pt>
                  <c:pt idx="16">
                    <c:v>2008</c:v>
                  </c:pt>
                  <c:pt idx="20">
                    <c:v>2009</c:v>
                  </c:pt>
                  <c:pt idx="24">
                    <c:v>2010</c:v>
                  </c:pt>
                  <c:pt idx="28">
                    <c:v>2011</c:v>
                  </c:pt>
                  <c:pt idx="32">
                    <c:v>2012</c:v>
                  </c:pt>
                  <c:pt idx="36">
                    <c:v>2013</c:v>
                  </c:pt>
                  <c:pt idx="40">
                    <c:v>2014</c:v>
                  </c:pt>
                  <c:pt idx="44">
                    <c:v>2015</c:v>
                  </c:pt>
                  <c:pt idx="48">
                    <c:v>2016</c:v>
                  </c:pt>
                  <c:pt idx="52">
                    <c:v>2017</c:v>
                  </c:pt>
                  <c:pt idx="56">
                    <c:v>2018</c:v>
                  </c:pt>
                  <c:pt idx="60">
                    <c:v>2019</c:v>
                  </c:pt>
                  <c:pt idx="64">
                    <c:v>2020</c:v>
                  </c:pt>
                  <c:pt idx="68">
                    <c:v>2021</c:v>
                  </c:pt>
                  <c:pt idx="72">
                    <c:v>2022</c:v>
                  </c:pt>
                  <c:pt idx="76">
                    <c:v>2023</c:v>
                  </c:pt>
                </c:lvl>
              </c:multiLvlStrCache>
            </c:multiLvlStrRef>
          </c:cat>
          <c:val>
            <c:numRef>
              <c:f>Hoja1!$C$2:$C$79</c:f>
              <c:numCache>
                <c:formatCode>0</c:formatCode>
                <c:ptCount val="78"/>
                <c:pt idx="0">
                  <c:v>99.9</c:v>
                </c:pt>
                <c:pt idx="1">
                  <c:v>99.6</c:v>
                </c:pt>
                <c:pt idx="2">
                  <c:v>100.5</c:v>
                </c:pt>
                <c:pt idx="3">
                  <c:v>101.1</c:v>
                </c:pt>
                <c:pt idx="4">
                  <c:v>101.8</c:v>
                </c:pt>
                <c:pt idx="5">
                  <c:v>102.5</c:v>
                </c:pt>
                <c:pt idx="6">
                  <c:v>102</c:v>
                </c:pt>
                <c:pt idx="7">
                  <c:v>100.7</c:v>
                </c:pt>
                <c:pt idx="8">
                  <c:v>102</c:v>
                </c:pt>
                <c:pt idx="9">
                  <c:v>99.8</c:v>
                </c:pt>
                <c:pt idx="10">
                  <c:v>101.7</c:v>
                </c:pt>
                <c:pt idx="11">
                  <c:v>100.1</c:v>
                </c:pt>
                <c:pt idx="12">
                  <c:v>101.7</c:v>
                </c:pt>
                <c:pt idx="13">
                  <c:v>101.4</c:v>
                </c:pt>
                <c:pt idx="14">
                  <c:v>102.6</c:v>
                </c:pt>
                <c:pt idx="15">
                  <c:v>101</c:v>
                </c:pt>
                <c:pt idx="16">
                  <c:v>106.2</c:v>
                </c:pt>
                <c:pt idx="17">
                  <c:v>109.4</c:v>
                </c:pt>
                <c:pt idx="18">
                  <c:v>110.4</c:v>
                </c:pt>
                <c:pt idx="19">
                  <c:v>107.7</c:v>
                </c:pt>
                <c:pt idx="20">
                  <c:v>107.3</c:v>
                </c:pt>
                <c:pt idx="21">
                  <c:v>107.9</c:v>
                </c:pt>
                <c:pt idx="22">
                  <c:v>108.7</c:v>
                </c:pt>
                <c:pt idx="23">
                  <c:v>109.5</c:v>
                </c:pt>
                <c:pt idx="24">
                  <c:v>108.9</c:v>
                </c:pt>
                <c:pt idx="25">
                  <c:v>106.7</c:v>
                </c:pt>
                <c:pt idx="26">
                  <c:v>113.9</c:v>
                </c:pt>
                <c:pt idx="27">
                  <c:v>115.8</c:v>
                </c:pt>
                <c:pt idx="28">
                  <c:v>119.1</c:v>
                </c:pt>
                <c:pt idx="29">
                  <c:v>119.6</c:v>
                </c:pt>
                <c:pt idx="30">
                  <c:v>119.6</c:v>
                </c:pt>
                <c:pt idx="31">
                  <c:v>124.5</c:v>
                </c:pt>
                <c:pt idx="32">
                  <c:v>125.9</c:v>
                </c:pt>
                <c:pt idx="33">
                  <c:v>124.6</c:v>
                </c:pt>
                <c:pt idx="34">
                  <c:v>128.6</c:v>
                </c:pt>
                <c:pt idx="35">
                  <c:v>131.9</c:v>
                </c:pt>
                <c:pt idx="36">
                  <c:v>131.30000000000001</c:v>
                </c:pt>
                <c:pt idx="37">
                  <c:v>134.80000000000001</c:v>
                </c:pt>
                <c:pt idx="38">
                  <c:v>137.5</c:v>
                </c:pt>
                <c:pt idx="39">
                  <c:v>141.6</c:v>
                </c:pt>
                <c:pt idx="40">
                  <c:v>144.6</c:v>
                </c:pt>
                <c:pt idx="41">
                  <c:v>151</c:v>
                </c:pt>
                <c:pt idx="42">
                  <c:v>155</c:v>
                </c:pt>
                <c:pt idx="43">
                  <c:v>157.69999999999999</c:v>
                </c:pt>
                <c:pt idx="44">
                  <c:v>160</c:v>
                </c:pt>
                <c:pt idx="45">
                  <c:v>166.9</c:v>
                </c:pt>
                <c:pt idx="46">
                  <c:v>170.1</c:v>
                </c:pt>
                <c:pt idx="47">
                  <c:v>171.1</c:v>
                </c:pt>
                <c:pt idx="48">
                  <c:v>171.9</c:v>
                </c:pt>
                <c:pt idx="49">
                  <c:v>169.1</c:v>
                </c:pt>
                <c:pt idx="50">
                  <c:v>170.7</c:v>
                </c:pt>
                <c:pt idx="51">
                  <c:v>166</c:v>
                </c:pt>
                <c:pt idx="52">
                  <c:v>176.4</c:v>
                </c:pt>
                <c:pt idx="53">
                  <c:v>176.8</c:v>
                </c:pt>
                <c:pt idx="54">
                  <c:v>180.5</c:v>
                </c:pt>
                <c:pt idx="55">
                  <c:v>179.7</c:v>
                </c:pt>
                <c:pt idx="56">
                  <c:v>184.1</c:v>
                </c:pt>
                <c:pt idx="57">
                  <c:v>182.5</c:v>
                </c:pt>
                <c:pt idx="58">
                  <c:v>189.2</c:v>
                </c:pt>
                <c:pt idx="59">
                  <c:v>191.8</c:v>
                </c:pt>
                <c:pt idx="60">
                  <c:v>195.2</c:v>
                </c:pt>
                <c:pt idx="61">
                  <c:v>200</c:v>
                </c:pt>
                <c:pt idx="62">
                  <c:v>200.2</c:v>
                </c:pt>
                <c:pt idx="63">
                  <c:v>205.8</c:v>
                </c:pt>
                <c:pt idx="64">
                  <c:v>202.3</c:v>
                </c:pt>
                <c:pt idx="65">
                  <c:v>199.7</c:v>
                </c:pt>
                <c:pt idx="66">
                  <c:v>201.3</c:v>
                </c:pt>
                <c:pt idx="67">
                  <c:v>209.3</c:v>
                </c:pt>
                <c:pt idx="68">
                  <c:v>217.1</c:v>
                </c:pt>
                <c:pt idx="69">
                  <c:v>221.1</c:v>
                </c:pt>
                <c:pt idx="70">
                  <c:v>224.9</c:v>
                </c:pt>
                <c:pt idx="71">
                  <c:v>219.4</c:v>
                </c:pt>
                <c:pt idx="72">
                  <c:v>226.8</c:v>
                </c:pt>
                <c:pt idx="73">
                  <c:v>233.2</c:v>
                </c:pt>
                <c:pt idx="74">
                  <c:v>234.2</c:v>
                </c:pt>
                <c:pt idx="75">
                  <c:v>228.8</c:v>
                </c:pt>
                <c:pt idx="76">
                  <c:v>224.2</c:v>
                </c:pt>
                <c:pt idx="77">
                  <c:v>227.3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3F2-4C70-A5F9-043F65298B6E}"/>
            </c:ext>
          </c:extLst>
        </c:ser>
        <c:ser>
          <c:idx val="1"/>
          <c:order val="1"/>
          <c:tx>
            <c:strRef>
              <c:f>Hoja1!$D$1</c:f>
              <c:strCache>
                <c:ptCount val="1"/>
                <c:pt idx="0">
                  <c:v>IPIR - Clapes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multiLvlStrRef>
              <c:f>Hoja1!$A$2:$B$79</c:f>
              <c:multiLvlStrCache>
                <c:ptCount val="78"/>
                <c:lvl>
                  <c:pt idx="0">
                    <c:v>M</c:v>
                  </c:pt>
                  <c:pt idx="1">
                    <c:v>J</c:v>
                  </c:pt>
                  <c:pt idx="2">
                    <c:v>S</c:v>
                  </c:pt>
                  <c:pt idx="3">
                    <c:v>D</c:v>
                  </c:pt>
                  <c:pt idx="4">
                    <c:v>M</c:v>
                  </c:pt>
                  <c:pt idx="5">
                    <c:v>J</c:v>
                  </c:pt>
                  <c:pt idx="6">
                    <c:v>S</c:v>
                  </c:pt>
                  <c:pt idx="7">
                    <c:v>D</c:v>
                  </c:pt>
                  <c:pt idx="8">
                    <c:v>M</c:v>
                  </c:pt>
                  <c:pt idx="9">
                    <c:v>J</c:v>
                  </c:pt>
                  <c:pt idx="10">
                    <c:v>S</c:v>
                  </c:pt>
                  <c:pt idx="11">
                    <c:v>D</c:v>
                  </c:pt>
                  <c:pt idx="12">
                    <c:v>M</c:v>
                  </c:pt>
                  <c:pt idx="13">
                    <c:v>J</c:v>
                  </c:pt>
                  <c:pt idx="14">
                    <c:v>S</c:v>
                  </c:pt>
                  <c:pt idx="15">
                    <c:v>D</c:v>
                  </c:pt>
                  <c:pt idx="16">
                    <c:v>M</c:v>
                  </c:pt>
                  <c:pt idx="17">
                    <c:v>J</c:v>
                  </c:pt>
                  <c:pt idx="18">
                    <c:v>S</c:v>
                  </c:pt>
                  <c:pt idx="19">
                    <c:v>D</c:v>
                  </c:pt>
                  <c:pt idx="20">
                    <c:v>M</c:v>
                  </c:pt>
                  <c:pt idx="21">
                    <c:v>J</c:v>
                  </c:pt>
                  <c:pt idx="22">
                    <c:v>S</c:v>
                  </c:pt>
                  <c:pt idx="23">
                    <c:v>D</c:v>
                  </c:pt>
                  <c:pt idx="24">
                    <c:v>M</c:v>
                  </c:pt>
                  <c:pt idx="25">
                    <c:v>J</c:v>
                  </c:pt>
                  <c:pt idx="26">
                    <c:v>S</c:v>
                  </c:pt>
                  <c:pt idx="27">
                    <c:v>D</c:v>
                  </c:pt>
                  <c:pt idx="28">
                    <c:v>M</c:v>
                  </c:pt>
                  <c:pt idx="29">
                    <c:v>J</c:v>
                  </c:pt>
                  <c:pt idx="30">
                    <c:v>S</c:v>
                  </c:pt>
                  <c:pt idx="31">
                    <c:v>D</c:v>
                  </c:pt>
                  <c:pt idx="32">
                    <c:v>M</c:v>
                  </c:pt>
                  <c:pt idx="33">
                    <c:v>J</c:v>
                  </c:pt>
                  <c:pt idx="34">
                    <c:v>S</c:v>
                  </c:pt>
                  <c:pt idx="35">
                    <c:v>D</c:v>
                  </c:pt>
                  <c:pt idx="36">
                    <c:v>M</c:v>
                  </c:pt>
                  <c:pt idx="37">
                    <c:v>J</c:v>
                  </c:pt>
                  <c:pt idx="38">
                    <c:v>S</c:v>
                  </c:pt>
                  <c:pt idx="39">
                    <c:v>D</c:v>
                  </c:pt>
                  <c:pt idx="40">
                    <c:v>M</c:v>
                  </c:pt>
                  <c:pt idx="41">
                    <c:v>J</c:v>
                  </c:pt>
                  <c:pt idx="42">
                    <c:v>S</c:v>
                  </c:pt>
                  <c:pt idx="43">
                    <c:v>D</c:v>
                  </c:pt>
                  <c:pt idx="44">
                    <c:v>M</c:v>
                  </c:pt>
                  <c:pt idx="45">
                    <c:v>J</c:v>
                  </c:pt>
                  <c:pt idx="46">
                    <c:v>S</c:v>
                  </c:pt>
                  <c:pt idx="47">
                    <c:v>D</c:v>
                  </c:pt>
                  <c:pt idx="48">
                    <c:v>M</c:v>
                  </c:pt>
                  <c:pt idx="49">
                    <c:v>J</c:v>
                  </c:pt>
                  <c:pt idx="50">
                    <c:v>S</c:v>
                  </c:pt>
                  <c:pt idx="51">
                    <c:v>D</c:v>
                  </c:pt>
                  <c:pt idx="52">
                    <c:v>M</c:v>
                  </c:pt>
                  <c:pt idx="53">
                    <c:v>J</c:v>
                  </c:pt>
                  <c:pt idx="54">
                    <c:v>S</c:v>
                  </c:pt>
                  <c:pt idx="55">
                    <c:v>D</c:v>
                  </c:pt>
                  <c:pt idx="56">
                    <c:v>M</c:v>
                  </c:pt>
                  <c:pt idx="57">
                    <c:v>J</c:v>
                  </c:pt>
                  <c:pt idx="58">
                    <c:v>S</c:v>
                  </c:pt>
                  <c:pt idx="59">
                    <c:v>D</c:v>
                  </c:pt>
                  <c:pt idx="60">
                    <c:v>M</c:v>
                  </c:pt>
                  <c:pt idx="61">
                    <c:v>J</c:v>
                  </c:pt>
                  <c:pt idx="62">
                    <c:v>S</c:v>
                  </c:pt>
                  <c:pt idx="63">
                    <c:v>D</c:v>
                  </c:pt>
                  <c:pt idx="64">
                    <c:v>M</c:v>
                  </c:pt>
                  <c:pt idx="65">
                    <c:v>J</c:v>
                  </c:pt>
                  <c:pt idx="66">
                    <c:v>S</c:v>
                  </c:pt>
                  <c:pt idx="67">
                    <c:v>D</c:v>
                  </c:pt>
                  <c:pt idx="68">
                    <c:v>M</c:v>
                  </c:pt>
                  <c:pt idx="69">
                    <c:v>J</c:v>
                  </c:pt>
                  <c:pt idx="70">
                    <c:v>S</c:v>
                  </c:pt>
                  <c:pt idx="71">
                    <c:v>D</c:v>
                  </c:pt>
                  <c:pt idx="72">
                    <c:v>M</c:v>
                  </c:pt>
                  <c:pt idx="73">
                    <c:v>J</c:v>
                  </c:pt>
                  <c:pt idx="74">
                    <c:v>S</c:v>
                  </c:pt>
                  <c:pt idx="75">
                    <c:v>D</c:v>
                  </c:pt>
                  <c:pt idx="76">
                    <c:v>M</c:v>
                  </c:pt>
                  <c:pt idx="77">
                    <c:v>J</c:v>
                  </c:pt>
                </c:lvl>
                <c:lvl>
                  <c:pt idx="0">
                    <c:v>2004</c:v>
                  </c:pt>
                  <c:pt idx="4">
                    <c:v>2005</c:v>
                  </c:pt>
                  <c:pt idx="8">
                    <c:v>2006</c:v>
                  </c:pt>
                  <c:pt idx="12">
                    <c:v>2007</c:v>
                  </c:pt>
                  <c:pt idx="16">
                    <c:v>2008</c:v>
                  </c:pt>
                  <c:pt idx="20">
                    <c:v>2009</c:v>
                  </c:pt>
                  <c:pt idx="24">
                    <c:v>2010</c:v>
                  </c:pt>
                  <c:pt idx="28">
                    <c:v>2011</c:v>
                  </c:pt>
                  <c:pt idx="32">
                    <c:v>2012</c:v>
                  </c:pt>
                  <c:pt idx="36">
                    <c:v>2013</c:v>
                  </c:pt>
                  <c:pt idx="40">
                    <c:v>2014</c:v>
                  </c:pt>
                  <c:pt idx="44">
                    <c:v>2015</c:v>
                  </c:pt>
                  <c:pt idx="48">
                    <c:v>2016</c:v>
                  </c:pt>
                  <c:pt idx="52">
                    <c:v>2017</c:v>
                  </c:pt>
                  <c:pt idx="56">
                    <c:v>2018</c:v>
                  </c:pt>
                  <c:pt idx="60">
                    <c:v>2019</c:v>
                  </c:pt>
                  <c:pt idx="64">
                    <c:v>2020</c:v>
                  </c:pt>
                  <c:pt idx="68">
                    <c:v>2021</c:v>
                  </c:pt>
                  <c:pt idx="72">
                    <c:v>2022</c:v>
                  </c:pt>
                  <c:pt idx="76">
                    <c:v>2023</c:v>
                  </c:pt>
                </c:lvl>
              </c:multiLvlStrCache>
            </c:multiLvlStrRef>
          </c:cat>
          <c:val>
            <c:numRef>
              <c:f>Hoja1!$D$2:$D$79</c:f>
              <c:numCache>
                <c:formatCode>General</c:formatCode>
                <c:ptCount val="78"/>
                <c:pt idx="12" formatCode="_(* #,##0_);_(* \(#,##0\);_(* &quot;-&quot;_);_(@_)">
                  <c:v>100</c:v>
                </c:pt>
                <c:pt idx="13" formatCode="_(* #,##0_);_(* \(#,##0\);_(* &quot;-&quot;_);_(@_)">
                  <c:v>98.826675415039063</c:v>
                </c:pt>
                <c:pt idx="14" formatCode="_(* #,##0_);_(* \(#,##0\);_(* &quot;-&quot;_);_(@_)">
                  <c:v>100.03102493286133</c:v>
                </c:pt>
                <c:pt idx="15" formatCode="_(* #,##0_);_(* \(#,##0\);_(* &quot;-&quot;_);_(@_)">
                  <c:v>99.338291168212891</c:v>
                </c:pt>
                <c:pt idx="16" formatCode="_(* #,##0_);_(* \(#,##0\);_(* &quot;-&quot;_);_(@_)">
                  <c:v>99.846469879150391</c:v>
                </c:pt>
                <c:pt idx="17" formatCode="_(* #,##0_);_(* \(#,##0\);_(* &quot;-&quot;_);_(@_)">
                  <c:v>98.754154205322266</c:v>
                </c:pt>
                <c:pt idx="18" formatCode="_(* #,##0_);_(* \(#,##0\);_(* &quot;-&quot;_);_(@_)">
                  <c:v>100.551513671875</c:v>
                </c:pt>
                <c:pt idx="19" formatCode="_(* #,##0_);_(* \(#,##0\);_(* &quot;-&quot;_);_(@_)">
                  <c:v>98.455406188964844</c:v>
                </c:pt>
                <c:pt idx="20" formatCode="_(* #,##0_);_(* \(#,##0\);_(* &quot;-&quot;_);_(@_)">
                  <c:v>92.86956787109375</c:v>
                </c:pt>
                <c:pt idx="21" formatCode="_(* #,##0_);_(* \(#,##0\);_(* &quot;-&quot;_);_(@_)">
                  <c:v>91.523872375488281</c:v>
                </c:pt>
                <c:pt idx="22" formatCode="_(* #,##0_);_(* \(#,##0\);_(* &quot;-&quot;_);_(@_)">
                  <c:v>99.533962249755859</c:v>
                </c:pt>
                <c:pt idx="23" formatCode="_(* #,##0_);_(* \(#,##0\);_(* &quot;-&quot;_);_(@_)">
                  <c:v>101.67550277709961</c:v>
                </c:pt>
                <c:pt idx="24" formatCode="_(* #,##0_);_(* \(#,##0\);_(* &quot;-&quot;_);_(@_)">
                  <c:v>102.37670516967773</c:v>
                </c:pt>
                <c:pt idx="25" formatCode="_(* #,##0_);_(* \(#,##0\);_(* &quot;-&quot;_);_(@_)">
                  <c:v>105.27870941162109</c:v>
                </c:pt>
                <c:pt idx="26" formatCode="_(* #,##0_);_(* \(#,##0\);_(* &quot;-&quot;_);_(@_)">
                  <c:v>106.82907485961914</c:v>
                </c:pt>
                <c:pt idx="27" formatCode="_(* #,##0_);_(* \(#,##0\);_(* &quot;-&quot;_);_(@_)">
                  <c:v>109.78412628173828</c:v>
                </c:pt>
                <c:pt idx="28" formatCode="_(* #,##0_);_(* \(#,##0\);_(* &quot;-&quot;_);_(@_)">
                  <c:v>111.6392822265625</c:v>
                </c:pt>
                <c:pt idx="29" formatCode="_(* #,##0_);_(* \(#,##0\);_(* &quot;-&quot;_);_(@_)">
                  <c:v>110.25382995605469</c:v>
                </c:pt>
                <c:pt idx="30" formatCode="_(* #,##0_);_(* \(#,##0\);_(* &quot;-&quot;_);_(@_)">
                  <c:v>111.98903656005859</c:v>
                </c:pt>
                <c:pt idx="31" formatCode="_(* #,##0_);_(* \(#,##0\);_(* &quot;-&quot;_);_(@_)">
                  <c:v>113.79280853271484</c:v>
                </c:pt>
                <c:pt idx="32" formatCode="_(* #,##0_);_(* \(#,##0\);_(* &quot;-&quot;_);_(@_)">
                  <c:v>114.71979522705078</c:v>
                </c:pt>
                <c:pt idx="33" formatCode="_(* #,##0_);_(* \(#,##0\);_(* &quot;-&quot;_);_(@_)">
                  <c:v>114.95720672607422</c:v>
                </c:pt>
                <c:pt idx="34" formatCode="_(* #,##0_);_(* \(#,##0\);_(* &quot;-&quot;_);_(@_)">
                  <c:v>118.99123001098633</c:v>
                </c:pt>
                <c:pt idx="35" formatCode="_(* #,##0_);_(* \(#,##0\);_(* &quot;-&quot;_);_(@_)">
                  <c:v>122.39500045776367</c:v>
                </c:pt>
                <c:pt idx="36" formatCode="_(* #,##0_);_(* \(#,##0\);_(* &quot;-&quot;_);_(@_)">
                  <c:v>125.38470458984375</c:v>
                </c:pt>
                <c:pt idx="37" formatCode="_(* #,##0_);_(* \(#,##0\);_(* &quot;-&quot;_);_(@_)">
                  <c:v>128.70867156982422</c:v>
                </c:pt>
                <c:pt idx="38" formatCode="_(* #,##0_);_(* \(#,##0\);_(* &quot;-&quot;_);_(@_)">
                  <c:v>131.52908325195313</c:v>
                </c:pt>
                <c:pt idx="39" formatCode="_(* #,##0_);_(* \(#,##0\);_(* &quot;-&quot;_);_(@_)">
                  <c:v>134.17951202392578</c:v>
                </c:pt>
                <c:pt idx="40" formatCode="_(* #,##0_);_(* \(#,##0\);_(* &quot;-&quot;_);_(@_)">
                  <c:v>137.23460388183594</c:v>
                </c:pt>
                <c:pt idx="41" formatCode="_(* #,##0_);_(* \(#,##0\);_(* &quot;-&quot;_);_(@_)">
                  <c:v>138.00349426269531</c:v>
                </c:pt>
                <c:pt idx="42" formatCode="_(* #,##0_);_(* \(#,##0\);_(* &quot;-&quot;_);_(@_)">
                  <c:v>142.22286987304688</c:v>
                </c:pt>
                <c:pt idx="43" formatCode="_(* #,##0_);_(* \(#,##0\);_(* &quot;-&quot;_);_(@_)">
                  <c:v>148.01044464111328</c:v>
                </c:pt>
                <c:pt idx="44" formatCode="_(* #,##0_);_(* \(#,##0\);_(* &quot;-&quot;_);_(@_)">
                  <c:v>152.18183898925781</c:v>
                </c:pt>
                <c:pt idx="45" formatCode="_(* #,##0_);_(* \(#,##0\);_(* &quot;-&quot;_);_(@_)">
                  <c:v>154.59066772460938</c:v>
                </c:pt>
                <c:pt idx="46" formatCode="_(* #,##0_);_(* \(#,##0\);_(* &quot;-&quot;_);_(@_)">
                  <c:v>161.21727752685547</c:v>
                </c:pt>
                <c:pt idx="47" formatCode="_(* #,##0_);_(* \(#,##0\);_(* &quot;-&quot;_);_(@_)">
                  <c:v>163.94851684570313</c:v>
                </c:pt>
                <c:pt idx="48" formatCode="_(* #,##0_);_(* \(#,##0\);_(* &quot;-&quot;_);_(@_)">
                  <c:v>167.67242431640625</c:v>
                </c:pt>
                <c:pt idx="49" formatCode="_(* #,##0_);_(* \(#,##0\);_(* &quot;-&quot;_);_(@_)">
                  <c:v>164.95404815673828</c:v>
                </c:pt>
                <c:pt idx="50" formatCode="_(* #,##0_);_(* \(#,##0\);_(* &quot;-&quot;_);_(@_)">
                  <c:v>161.10049438476563</c:v>
                </c:pt>
                <c:pt idx="51" formatCode="_(* #,##0_);_(* \(#,##0\);_(* &quot;-&quot;_);_(@_)">
                  <c:v>164.83699035644531</c:v>
                </c:pt>
                <c:pt idx="52" formatCode="_(* #,##0_);_(* \(#,##0\);_(* &quot;-&quot;_);_(@_)">
                  <c:v>165.82814788818359</c:v>
                </c:pt>
                <c:pt idx="53" formatCode="_(* #,##0_);_(* \(#,##0\);_(* &quot;-&quot;_);_(@_)">
                  <c:v>167.71154022216797</c:v>
                </c:pt>
                <c:pt idx="54" formatCode="_(* #,##0_);_(* \(#,##0\);_(* &quot;-&quot;_);_(@_)">
                  <c:v>171.81026458740234</c:v>
                </c:pt>
                <c:pt idx="55" formatCode="_(* #,##0_);_(* \(#,##0\);_(* &quot;-&quot;_);_(@_)">
                  <c:v>174.32659149169922</c:v>
                </c:pt>
                <c:pt idx="56" formatCode="_(* #,##0_);_(* \(#,##0\);_(* &quot;-&quot;_);_(@_)">
                  <c:v>176.92076110839844</c:v>
                </c:pt>
                <c:pt idx="57" formatCode="_(* #,##0_);_(* \(#,##0\);_(* &quot;-&quot;_);_(@_)">
                  <c:v>181.77125549316406</c:v>
                </c:pt>
                <c:pt idx="58" formatCode="_(* #,##0_);_(* \(#,##0\);_(* &quot;-&quot;_);_(@_)">
                  <c:v>183.01123046875</c:v>
                </c:pt>
                <c:pt idx="59" formatCode="_(* #,##0_);_(* \(#,##0\);_(* &quot;-&quot;_);_(@_)">
                  <c:v>187.65193939208984</c:v>
                </c:pt>
                <c:pt idx="60" formatCode="_(* #,##0_);_(* \(#,##0\);_(* &quot;-&quot;_);_(@_)">
                  <c:v>191.30174255371094</c:v>
                </c:pt>
                <c:pt idx="61" formatCode="_(* #,##0_);_(* \(#,##0\);_(* &quot;-&quot;_);_(@_)">
                  <c:v>191.57091522216797</c:v>
                </c:pt>
                <c:pt idx="62" formatCode="_(* #,##0_);_(* \(#,##0\);_(* &quot;-&quot;_);_(@_)">
                  <c:v>192.07908630371094</c:v>
                </c:pt>
                <c:pt idx="63" formatCode="_(* #,##0_);_(* \(#,##0\);_(* &quot;-&quot;_);_(@_)">
                  <c:v>195.07134246826172</c:v>
                </c:pt>
                <c:pt idx="64" formatCode="_(* #,##0_);_(* \(#,##0\);_(* &quot;-&quot;_);_(@_)">
                  <c:v>200.25347137451172</c:v>
                </c:pt>
                <c:pt idx="65" formatCode="_(* #,##0_);_(* \(#,##0\);_(* &quot;-&quot;_);_(@_)">
                  <c:v>209.07753753662109</c:v>
                </c:pt>
                <c:pt idx="66" formatCode="_(* #,##0_);_(* \(#,##0\);_(* &quot;-&quot;_);_(@_)">
                  <c:v>197.97261047363281</c:v>
                </c:pt>
                <c:pt idx="67" formatCode="_(* #,##0_);_(* \(#,##0\);_(* &quot;-&quot;_);_(@_)">
                  <c:v>195.96663665771484</c:v>
                </c:pt>
                <c:pt idx="68" formatCode="_(* #,##0_);_(* \(#,##0\);_(* &quot;-&quot;_);_(@_)">
                  <c:v>205.90091705322266</c:v>
                </c:pt>
                <c:pt idx="69" formatCode="_(* #,##0_);_(* \(#,##0\);_(* &quot;-&quot;_);_(@_)">
                  <c:v>220.34384155273438</c:v>
                </c:pt>
                <c:pt idx="70" formatCode="_(* #,##0_);_(* \(#,##0\);_(* &quot;-&quot;_);_(@_)">
                  <c:v>217.5977783203125</c:v>
                </c:pt>
                <c:pt idx="71" formatCode="_(* #,##0_);_(* \(#,##0\);_(* &quot;-&quot;_);_(@_)">
                  <c:v>213.61370086669922</c:v>
                </c:pt>
                <c:pt idx="72" formatCode="_(* #,##0_);_(* \(#,##0\);_(* &quot;-&quot;_);_(@_)">
                  <c:v>213.66078948974609</c:v>
                </c:pt>
                <c:pt idx="73" formatCode="_(* #,##0_);_(* \(#,##0\);_(* &quot;-&quot;_);_(@_)">
                  <c:v>205.14374542236328</c:v>
                </c:pt>
                <c:pt idx="74" formatCode="_(* #,##0_);_(* \(#,##0\);_(* &quot;-&quot;_);_(@_)">
                  <c:v>207.95694732666016</c:v>
                </c:pt>
                <c:pt idx="75" formatCode="_(* #,##0_);_(* \(#,##0\);_(* &quot;-&quot;_);_(@_)">
                  <c:v>204.97518920898438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3F2-4C70-A5F9-043F65298B6E}"/>
            </c:ext>
          </c:extLst>
        </c:ser>
        <c:ser>
          <c:idx val="2"/>
          <c:order val="2"/>
          <c:tx>
            <c:strRef>
              <c:f>Hoja1!$E$1</c:f>
              <c:strCache>
                <c:ptCount val="1"/>
                <c:pt idx="0">
                  <c:v>IPV - BCCh.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multiLvlStrRef>
              <c:f>Hoja1!$A$2:$B$79</c:f>
              <c:multiLvlStrCache>
                <c:ptCount val="78"/>
                <c:lvl>
                  <c:pt idx="0">
                    <c:v>M</c:v>
                  </c:pt>
                  <c:pt idx="1">
                    <c:v>J</c:v>
                  </c:pt>
                  <c:pt idx="2">
                    <c:v>S</c:v>
                  </c:pt>
                  <c:pt idx="3">
                    <c:v>D</c:v>
                  </c:pt>
                  <c:pt idx="4">
                    <c:v>M</c:v>
                  </c:pt>
                  <c:pt idx="5">
                    <c:v>J</c:v>
                  </c:pt>
                  <c:pt idx="6">
                    <c:v>S</c:v>
                  </c:pt>
                  <c:pt idx="7">
                    <c:v>D</c:v>
                  </c:pt>
                  <c:pt idx="8">
                    <c:v>M</c:v>
                  </c:pt>
                  <c:pt idx="9">
                    <c:v>J</c:v>
                  </c:pt>
                  <c:pt idx="10">
                    <c:v>S</c:v>
                  </c:pt>
                  <c:pt idx="11">
                    <c:v>D</c:v>
                  </c:pt>
                  <c:pt idx="12">
                    <c:v>M</c:v>
                  </c:pt>
                  <c:pt idx="13">
                    <c:v>J</c:v>
                  </c:pt>
                  <c:pt idx="14">
                    <c:v>S</c:v>
                  </c:pt>
                  <c:pt idx="15">
                    <c:v>D</c:v>
                  </c:pt>
                  <c:pt idx="16">
                    <c:v>M</c:v>
                  </c:pt>
                  <c:pt idx="17">
                    <c:v>J</c:v>
                  </c:pt>
                  <c:pt idx="18">
                    <c:v>S</c:v>
                  </c:pt>
                  <c:pt idx="19">
                    <c:v>D</c:v>
                  </c:pt>
                  <c:pt idx="20">
                    <c:v>M</c:v>
                  </c:pt>
                  <c:pt idx="21">
                    <c:v>J</c:v>
                  </c:pt>
                  <c:pt idx="22">
                    <c:v>S</c:v>
                  </c:pt>
                  <c:pt idx="23">
                    <c:v>D</c:v>
                  </c:pt>
                  <c:pt idx="24">
                    <c:v>M</c:v>
                  </c:pt>
                  <c:pt idx="25">
                    <c:v>J</c:v>
                  </c:pt>
                  <c:pt idx="26">
                    <c:v>S</c:v>
                  </c:pt>
                  <c:pt idx="27">
                    <c:v>D</c:v>
                  </c:pt>
                  <c:pt idx="28">
                    <c:v>M</c:v>
                  </c:pt>
                  <c:pt idx="29">
                    <c:v>J</c:v>
                  </c:pt>
                  <c:pt idx="30">
                    <c:v>S</c:v>
                  </c:pt>
                  <c:pt idx="31">
                    <c:v>D</c:v>
                  </c:pt>
                  <c:pt idx="32">
                    <c:v>M</c:v>
                  </c:pt>
                  <c:pt idx="33">
                    <c:v>J</c:v>
                  </c:pt>
                  <c:pt idx="34">
                    <c:v>S</c:v>
                  </c:pt>
                  <c:pt idx="35">
                    <c:v>D</c:v>
                  </c:pt>
                  <c:pt idx="36">
                    <c:v>M</c:v>
                  </c:pt>
                  <c:pt idx="37">
                    <c:v>J</c:v>
                  </c:pt>
                  <c:pt idx="38">
                    <c:v>S</c:v>
                  </c:pt>
                  <c:pt idx="39">
                    <c:v>D</c:v>
                  </c:pt>
                  <c:pt idx="40">
                    <c:v>M</c:v>
                  </c:pt>
                  <c:pt idx="41">
                    <c:v>J</c:v>
                  </c:pt>
                  <c:pt idx="42">
                    <c:v>S</c:v>
                  </c:pt>
                  <c:pt idx="43">
                    <c:v>D</c:v>
                  </c:pt>
                  <c:pt idx="44">
                    <c:v>M</c:v>
                  </c:pt>
                  <c:pt idx="45">
                    <c:v>J</c:v>
                  </c:pt>
                  <c:pt idx="46">
                    <c:v>S</c:v>
                  </c:pt>
                  <c:pt idx="47">
                    <c:v>D</c:v>
                  </c:pt>
                  <c:pt idx="48">
                    <c:v>M</c:v>
                  </c:pt>
                  <c:pt idx="49">
                    <c:v>J</c:v>
                  </c:pt>
                  <c:pt idx="50">
                    <c:v>S</c:v>
                  </c:pt>
                  <c:pt idx="51">
                    <c:v>D</c:v>
                  </c:pt>
                  <c:pt idx="52">
                    <c:v>M</c:v>
                  </c:pt>
                  <c:pt idx="53">
                    <c:v>J</c:v>
                  </c:pt>
                  <c:pt idx="54">
                    <c:v>S</c:v>
                  </c:pt>
                  <c:pt idx="55">
                    <c:v>D</c:v>
                  </c:pt>
                  <c:pt idx="56">
                    <c:v>M</c:v>
                  </c:pt>
                  <c:pt idx="57">
                    <c:v>J</c:v>
                  </c:pt>
                  <c:pt idx="58">
                    <c:v>S</c:v>
                  </c:pt>
                  <c:pt idx="59">
                    <c:v>D</c:v>
                  </c:pt>
                  <c:pt idx="60">
                    <c:v>M</c:v>
                  </c:pt>
                  <c:pt idx="61">
                    <c:v>J</c:v>
                  </c:pt>
                  <c:pt idx="62">
                    <c:v>S</c:v>
                  </c:pt>
                  <c:pt idx="63">
                    <c:v>D</c:v>
                  </c:pt>
                  <c:pt idx="64">
                    <c:v>M</c:v>
                  </c:pt>
                  <c:pt idx="65">
                    <c:v>J</c:v>
                  </c:pt>
                  <c:pt idx="66">
                    <c:v>S</c:v>
                  </c:pt>
                  <c:pt idx="67">
                    <c:v>D</c:v>
                  </c:pt>
                  <c:pt idx="68">
                    <c:v>M</c:v>
                  </c:pt>
                  <c:pt idx="69">
                    <c:v>J</c:v>
                  </c:pt>
                  <c:pt idx="70">
                    <c:v>S</c:v>
                  </c:pt>
                  <c:pt idx="71">
                    <c:v>D</c:v>
                  </c:pt>
                  <c:pt idx="72">
                    <c:v>M</c:v>
                  </c:pt>
                  <c:pt idx="73">
                    <c:v>J</c:v>
                  </c:pt>
                  <c:pt idx="74">
                    <c:v>S</c:v>
                  </c:pt>
                  <c:pt idx="75">
                    <c:v>D</c:v>
                  </c:pt>
                  <c:pt idx="76">
                    <c:v>M</c:v>
                  </c:pt>
                  <c:pt idx="77">
                    <c:v>J</c:v>
                  </c:pt>
                </c:lvl>
                <c:lvl>
                  <c:pt idx="0">
                    <c:v>2004</c:v>
                  </c:pt>
                  <c:pt idx="4">
                    <c:v>2005</c:v>
                  </c:pt>
                  <c:pt idx="8">
                    <c:v>2006</c:v>
                  </c:pt>
                  <c:pt idx="12">
                    <c:v>2007</c:v>
                  </c:pt>
                  <c:pt idx="16">
                    <c:v>2008</c:v>
                  </c:pt>
                  <c:pt idx="20">
                    <c:v>2009</c:v>
                  </c:pt>
                  <c:pt idx="24">
                    <c:v>2010</c:v>
                  </c:pt>
                  <c:pt idx="28">
                    <c:v>2011</c:v>
                  </c:pt>
                  <c:pt idx="32">
                    <c:v>2012</c:v>
                  </c:pt>
                  <c:pt idx="36">
                    <c:v>2013</c:v>
                  </c:pt>
                  <c:pt idx="40">
                    <c:v>2014</c:v>
                  </c:pt>
                  <c:pt idx="44">
                    <c:v>2015</c:v>
                  </c:pt>
                  <c:pt idx="48">
                    <c:v>2016</c:v>
                  </c:pt>
                  <c:pt idx="52">
                    <c:v>2017</c:v>
                  </c:pt>
                  <c:pt idx="56">
                    <c:v>2018</c:v>
                  </c:pt>
                  <c:pt idx="60">
                    <c:v>2019</c:v>
                  </c:pt>
                  <c:pt idx="64">
                    <c:v>2020</c:v>
                  </c:pt>
                  <c:pt idx="68">
                    <c:v>2021</c:v>
                  </c:pt>
                  <c:pt idx="72">
                    <c:v>2022</c:v>
                  </c:pt>
                  <c:pt idx="76">
                    <c:v>2023</c:v>
                  </c:pt>
                </c:lvl>
              </c:multiLvlStrCache>
            </c:multiLvlStrRef>
          </c:cat>
          <c:val>
            <c:numRef>
              <c:f>Hoja1!$E$2:$E$79</c:f>
              <c:numCache>
                <c:formatCode>_(* #,##0_);_(* \(#,##0\);_(* "-"_);_(@_)</c:formatCode>
                <c:ptCount val="78"/>
                <c:pt idx="0">
                  <c:v>100</c:v>
                </c:pt>
                <c:pt idx="1">
                  <c:v>101.89367223469516</c:v>
                </c:pt>
                <c:pt idx="2">
                  <c:v>103.19624835480272</c:v>
                </c:pt>
                <c:pt idx="3">
                  <c:v>105.01531681432444</c:v>
                </c:pt>
                <c:pt idx="4">
                  <c:v>103.04157101964991</c:v>
                </c:pt>
                <c:pt idx="5">
                  <c:v>106.32758468862782</c:v>
                </c:pt>
                <c:pt idx="6">
                  <c:v>106.72398083691597</c:v>
                </c:pt>
                <c:pt idx="7">
                  <c:v>108.60400316477734</c:v>
                </c:pt>
                <c:pt idx="8">
                  <c:v>106.54241598394796</c:v>
                </c:pt>
                <c:pt idx="9">
                  <c:v>108.9601212972579</c:v>
                </c:pt>
                <c:pt idx="10">
                  <c:v>109.57873119603386</c:v>
                </c:pt>
                <c:pt idx="11">
                  <c:v>111.08481220868909</c:v>
                </c:pt>
                <c:pt idx="12">
                  <c:v>111.79891098407042</c:v>
                </c:pt>
                <c:pt idx="13">
                  <c:v>114.89080428015561</c:v>
                </c:pt>
                <c:pt idx="14">
                  <c:v>114.74181227737692</c:v>
                </c:pt>
                <c:pt idx="15">
                  <c:v>113.08428137164168</c:v>
                </c:pt>
                <c:pt idx="16">
                  <c:v>114.23170940863676</c:v>
                </c:pt>
                <c:pt idx="17">
                  <c:v>115.99757835811428</c:v>
                </c:pt>
                <c:pt idx="18">
                  <c:v>114.88523494982206</c:v>
                </c:pt>
                <c:pt idx="19">
                  <c:v>115.02547851184701</c:v>
                </c:pt>
                <c:pt idx="20">
                  <c:v>110.92764223754115</c:v>
                </c:pt>
                <c:pt idx="21">
                  <c:v>114.01719219154086</c:v>
                </c:pt>
                <c:pt idx="22">
                  <c:v>119.80979909620419</c:v>
                </c:pt>
                <c:pt idx="23">
                  <c:v>125.84989613000563</c:v>
                </c:pt>
                <c:pt idx="24">
                  <c:v>121.54992645816722</c:v>
                </c:pt>
                <c:pt idx="25">
                  <c:v>125.84111629575476</c:v>
                </c:pt>
                <c:pt idx="26">
                  <c:v>126.16173089602825</c:v>
                </c:pt>
                <c:pt idx="27">
                  <c:v>126.93406734079637</c:v>
                </c:pt>
                <c:pt idx="28">
                  <c:v>129.57796249395369</c:v>
                </c:pt>
                <c:pt idx="29">
                  <c:v>135.49162841643115</c:v>
                </c:pt>
                <c:pt idx="30">
                  <c:v>138.1027118124272</c:v>
                </c:pt>
                <c:pt idx="31">
                  <c:v>140.25778916483239</c:v>
                </c:pt>
                <c:pt idx="32">
                  <c:v>140.191486007783</c:v>
                </c:pt>
                <c:pt idx="33">
                  <c:v>144.04660292471419</c:v>
                </c:pt>
                <c:pt idx="34">
                  <c:v>147.30544871763601</c:v>
                </c:pt>
                <c:pt idx="35">
                  <c:v>151.61551688732254</c:v>
                </c:pt>
                <c:pt idx="36">
                  <c:v>153.57266283827801</c:v>
                </c:pt>
                <c:pt idx="37">
                  <c:v>157.9271875751862</c:v>
                </c:pt>
                <c:pt idx="38">
                  <c:v>157.43131454569232</c:v>
                </c:pt>
                <c:pt idx="39">
                  <c:v>161.62573137615965</c:v>
                </c:pt>
                <c:pt idx="40">
                  <c:v>163.00008888906405</c:v>
                </c:pt>
                <c:pt idx="41">
                  <c:v>166.65532127881374</c:v>
                </c:pt>
                <c:pt idx="42">
                  <c:v>176.2421298444705</c:v>
                </c:pt>
                <c:pt idx="43">
                  <c:v>176.33831963478448</c:v>
                </c:pt>
                <c:pt idx="44">
                  <c:v>177.13609627029942</c:v>
                </c:pt>
                <c:pt idx="45">
                  <c:v>181.60037601966269</c:v>
                </c:pt>
                <c:pt idx="46">
                  <c:v>188.3286327102937</c:v>
                </c:pt>
                <c:pt idx="47">
                  <c:v>192.15734999488495</c:v>
                </c:pt>
                <c:pt idx="48">
                  <c:v>190.0726847477915</c:v>
                </c:pt>
                <c:pt idx="49">
                  <c:v>187.26191994917042</c:v>
                </c:pt>
                <c:pt idx="50">
                  <c:v>188.45331856483318</c:v>
                </c:pt>
                <c:pt idx="51">
                  <c:v>193.59697707658148</c:v>
                </c:pt>
                <c:pt idx="52">
                  <c:v>196.15456501297217</c:v>
                </c:pt>
                <c:pt idx="53">
                  <c:v>197.92264105939569</c:v>
                </c:pt>
                <c:pt idx="54">
                  <c:v>201.58667673545864</c:v>
                </c:pt>
                <c:pt idx="55">
                  <c:v>208.12418049504339</c:v>
                </c:pt>
                <c:pt idx="56">
                  <c:v>208.6035567489609</c:v>
                </c:pt>
                <c:pt idx="57">
                  <c:v>212.55151910274597</c:v>
                </c:pt>
                <c:pt idx="58">
                  <c:v>219.19843296682248</c:v>
                </c:pt>
                <c:pt idx="59">
                  <c:v>222.7768121526679</c:v>
                </c:pt>
                <c:pt idx="60">
                  <c:v>224.27149038509148</c:v>
                </c:pt>
                <c:pt idx="61">
                  <c:v>223.295870125074</c:v>
                </c:pt>
                <c:pt idx="62">
                  <c:v>230.95556422486609</c:v>
                </c:pt>
                <c:pt idx="63">
                  <c:v>234.05081653288886</c:v>
                </c:pt>
                <c:pt idx="64">
                  <c:v>235.74885348551598</c:v>
                </c:pt>
                <c:pt idx="65">
                  <c:v>237.52979522321138</c:v>
                </c:pt>
                <c:pt idx="66">
                  <c:v>233.66948267202829</c:v>
                </c:pt>
                <c:pt idx="67">
                  <c:v>237.8114644363433</c:v>
                </c:pt>
                <c:pt idx="68">
                  <c:v>247.62242088604526</c:v>
                </c:pt>
                <c:pt idx="69">
                  <c:v>252.64842648844623</c:v>
                </c:pt>
                <c:pt idx="70">
                  <c:v>252.43445811154936</c:v>
                </c:pt>
                <c:pt idx="71">
                  <c:v>258.42251297973741</c:v>
                </c:pt>
                <c:pt idx="72">
                  <c:v>247.24626318021953</c:v>
                </c:pt>
                <c:pt idx="73">
                  <c:v>246.15872072906467</c:v>
                </c:pt>
                <c:pt idx="74">
                  <c:v>239.29623042911476</c:v>
                </c:pt>
                <c:pt idx="75">
                  <c:v>239.95610540769096</c:v>
                </c:pt>
                <c:pt idx="76">
                  <c:v>235.07760305869598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3F2-4C70-A5F9-043F65298B6E}"/>
            </c:ext>
          </c:extLst>
        </c:ser>
        <c:ser>
          <c:idx val="3"/>
          <c:order val="3"/>
          <c:tx>
            <c:strRef>
              <c:f>Hoja1!$F$1</c:f>
              <c:strCache>
                <c:ptCount val="1"/>
                <c:pt idx="0">
                  <c:v> IR real </c:v>
                </c:pt>
              </c:strCache>
            </c:strRef>
          </c:tx>
          <c:spPr>
            <a:ln w="28575" cap="rnd">
              <a:solidFill>
                <a:schemeClr val="accent4"/>
              </a:solidFill>
              <a:prstDash val="dash"/>
              <a:round/>
            </a:ln>
            <a:effectLst/>
          </c:spPr>
          <c:marker>
            <c:symbol val="none"/>
          </c:marker>
          <c:cat>
            <c:multiLvlStrRef>
              <c:f>Hoja1!$A$2:$B$79</c:f>
              <c:multiLvlStrCache>
                <c:ptCount val="78"/>
                <c:lvl>
                  <c:pt idx="0">
                    <c:v>M</c:v>
                  </c:pt>
                  <c:pt idx="1">
                    <c:v>J</c:v>
                  </c:pt>
                  <c:pt idx="2">
                    <c:v>S</c:v>
                  </c:pt>
                  <c:pt idx="3">
                    <c:v>D</c:v>
                  </c:pt>
                  <c:pt idx="4">
                    <c:v>M</c:v>
                  </c:pt>
                  <c:pt idx="5">
                    <c:v>J</c:v>
                  </c:pt>
                  <c:pt idx="6">
                    <c:v>S</c:v>
                  </c:pt>
                  <c:pt idx="7">
                    <c:v>D</c:v>
                  </c:pt>
                  <c:pt idx="8">
                    <c:v>M</c:v>
                  </c:pt>
                  <c:pt idx="9">
                    <c:v>J</c:v>
                  </c:pt>
                  <c:pt idx="10">
                    <c:v>S</c:v>
                  </c:pt>
                  <c:pt idx="11">
                    <c:v>D</c:v>
                  </c:pt>
                  <c:pt idx="12">
                    <c:v>M</c:v>
                  </c:pt>
                  <c:pt idx="13">
                    <c:v>J</c:v>
                  </c:pt>
                  <c:pt idx="14">
                    <c:v>S</c:v>
                  </c:pt>
                  <c:pt idx="15">
                    <c:v>D</c:v>
                  </c:pt>
                  <c:pt idx="16">
                    <c:v>M</c:v>
                  </c:pt>
                  <c:pt idx="17">
                    <c:v>J</c:v>
                  </c:pt>
                  <c:pt idx="18">
                    <c:v>S</c:v>
                  </c:pt>
                  <c:pt idx="19">
                    <c:v>D</c:v>
                  </c:pt>
                  <c:pt idx="20">
                    <c:v>M</c:v>
                  </c:pt>
                  <c:pt idx="21">
                    <c:v>J</c:v>
                  </c:pt>
                  <c:pt idx="22">
                    <c:v>S</c:v>
                  </c:pt>
                  <c:pt idx="23">
                    <c:v>D</c:v>
                  </c:pt>
                  <c:pt idx="24">
                    <c:v>M</c:v>
                  </c:pt>
                  <c:pt idx="25">
                    <c:v>J</c:v>
                  </c:pt>
                  <c:pt idx="26">
                    <c:v>S</c:v>
                  </c:pt>
                  <c:pt idx="27">
                    <c:v>D</c:v>
                  </c:pt>
                  <c:pt idx="28">
                    <c:v>M</c:v>
                  </c:pt>
                  <c:pt idx="29">
                    <c:v>J</c:v>
                  </c:pt>
                  <c:pt idx="30">
                    <c:v>S</c:v>
                  </c:pt>
                  <c:pt idx="31">
                    <c:v>D</c:v>
                  </c:pt>
                  <c:pt idx="32">
                    <c:v>M</c:v>
                  </c:pt>
                  <c:pt idx="33">
                    <c:v>J</c:v>
                  </c:pt>
                  <c:pt idx="34">
                    <c:v>S</c:v>
                  </c:pt>
                  <c:pt idx="35">
                    <c:v>D</c:v>
                  </c:pt>
                  <c:pt idx="36">
                    <c:v>M</c:v>
                  </c:pt>
                  <c:pt idx="37">
                    <c:v>J</c:v>
                  </c:pt>
                  <c:pt idx="38">
                    <c:v>S</c:v>
                  </c:pt>
                  <c:pt idx="39">
                    <c:v>D</c:v>
                  </c:pt>
                  <c:pt idx="40">
                    <c:v>M</c:v>
                  </c:pt>
                  <c:pt idx="41">
                    <c:v>J</c:v>
                  </c:pt>
                  <c:pt idx="42">
                    <c:v>S</c:v>
                  </c:pt>
                  <c:pt idx="43">
                    <c:v>D</c:v>
                  </c:pt>
                  <c:pt idx="44">
                    <c:v>M</c:v>
                  </c:pt>
                  <c:pt idx="45">
                    <c:v>J</c:v>
                  </c:pt>
                  <c:pt idx="46">
                    <c:v>S</c:v>
                  </c:pt>
                  <c:pt idx="47">
                    <c:v>D</c:v>
                  </c:pt>
                  <c:pt idx="48">
                    <c:v>M</c:v>
                  </c:pt>
                  <c:pt idx="49">
                    <c:v>J</c:v>
                  </c:pt>
                  <c:pt idx="50">
                    <c:v>S</c:v>
                  </c:pt>
                  <c:pt idx="51">
                    <c:v>D</c:v>
                  </c:pt>
                  <c:pt idx="52">
                    <c:v>M</c:v>
                  </c:pt>
                  <c:pt idx="53">
                    <c:v>J</c:v>
                  </c:pt>
                  <c:pt idx="54">
                    <c:v>S</c:v>
                  </c:pt>
                  <c:pt idx="55">
                    <c:v>D</c:v>
                  </c:pt>
                  <c:pt idx="56">
                    <c:v>M</c:v>
                  </c:pt>
                  <c:pt idx="57">
                    <c:v>J</c:v>
                  </c:pt>
                  <c:pt idx="58">
                    <c:v>S</c:v>
                  </c:pt>
                  <c:pt idx="59">
                    <c:v>D</c:v>
                  </c:pt>
                  <c:pt idx="60">
                    <c:v>M</c:v>
                  </c:pt>
                  <c:pt idx="61">
                    <c:v>J</c:v>
                  </c:pt>
                  <c:pt idx="62">
                    <c:v>S</c:v>
                  </c:pt>
                  <c:pt idx="63">
                    <c:v>D</c:v>
                  </c:pt>
                  <c:pt idx="64">
                    <c:v>M</c:v>
                  </c:pt>
                  <c:pt idx="65">
                    <c:v>J</c:v>
                  </c:pt>
                  <c:pt idx="66">
                    <c:v>S</c:v>
                  </c:pt>
                  <c:pt idx="67">
                    <c:v>D</c:v>
                  </c:pt>
                  <c:pt idx="68">
                    <c:v>M</c:v>
                  </c:pt>
                  <c:pt idx="69">
                    <c:v>J</c:v>
                  </c:pt>
                  <c:pt idx="70">
                    <c:v>S</c:v>
                  </c:pt>
                  <c:pt idx="71">
                    <c:v>D</c:v>
                  </c:pt>
                  <c:pt idx="72">
                    <c:v>M</c:v>
                  </c:pt>
                  <c:pt idx="73">
                    <c:v>J</c:v>
                  </c:pt>
                  <c:pt idx="74">
                    <c:v>S</c:v>
                  </c:pt>
                  <c:pt idx="75">
                    <c:v>D</c:v>
                  </c:pt>
                  <c:pt idx="76">
                    <c:v>M</c:v>
                  </c:pt>
                  <c:pt idx="77">
                    <c:v>J</c:v>
                  </c:pt>
                </c:lvl>
                <c:lvl>
                  <c:pt idx="0">
                    <c:v>2004</c:v>
                  </c:pt>
                  <c:pt idx="4">
                    <c:v>2005</c:v>
                  </c:pt>
                  <c:pt idx="8">
                    <c:v>2006</c:v>
                  </c:pt>
                  <c:pt idx="12">
                    <c:v>2007</c:v>
                  </c:pt>
                  <c:pt idx="16">
                    <c:v>2008</c:v>
                  </c:pt>
                  <c:pt idx="20">
                    <c:v>2009</c:v>
                  </c:pt>
                  <c:pt idx="24">
                    <c:v>2010</c:v>
                  </c:pt>
                  <c:pt idx="28">
                    <c:v>2011</c:v>
                  </c:pt>
                  <c:pt idx="32">
                    <c:v>2012</c:v>
                  </c:pt>
                  <c:pt idx="36">
                    <c:v>2013</c:v>
                  </c:pt>
                  <c:pt idx="40">
                    <c:v>2014</c:v>
                  </c:pt>
                  <c:pt idx="44">
                    <c:v>2015</c:v>
                  </c:pt>
                  <c:pt idx="48">
                    <c:v>2016</c:v>
                  </c:pt>
                  <c:pt idx="52">
                    <c:v>2017</c:v>
                  </c:pt>
                  <c:pt idx="56">
                    <c:v>2018</c:v>
                  </c:pt>
                  <c:pt idx="60">
                    <c:v>2019</c:v>
                  </c:pt>
                  <c:pt idx="64">
                    <c:v>2020</c:v>
                  </c:pt>
                  <c:pt idx="68">
                    <c:v>2021</c:v>
                  </c:pt>
                  <c:pt idx="72">
                    <c:v>2022</c:v>
                  </c:pt>
                  <c:pt idx="76">
                    <c:v>2023</c:v>
                  </c:pt>
                </c:lvl>
              </c:multiLvlStrCache>
            </c:multiLvlStrRef>
          </c:cat>
          <c:val>
            <c:numRef>
              <c:f>Hoja1!$F$2:$F$79</c:f>
              <c:numCache>
                <c:formatCode>_(* #,##0_);_(* \(#,##0\);_(* "-"_);_(@_)</c:formatCode>
                <c:ptCount val="78"/>
                <c:pt idx="0">
                  <c:v>99.856498564985657</c:v>
                </c:pt>
                <c:pt idx="1">
                  <c:v>98.903239032390317</c:v>
                </c:pt>
                <c:pt idx="2">
                  <c:v>98.862238622386229</c:v>
                </c:pt>
                <c:pt idx="3">
                  <c:v>99.641246412464113</c:v>
                </c:pt>
                <c:pt idx="4">
                  <c:v>101.49651496514964</c:v>
                </c:pt>
                <c:pt idx="5">
                  <c:v>100.99425994259943</c:v>
                </c:pt>
                <c:pt idx="6">
                  <c:v>100.54325543255433</c:v>
                </c:pt>
                <c:pt idx="7">
                  <c:v>102.17302173021731</c:v>
                </c:pt>
                <c:pt idx="8">
                  <c:v>102.66502665026648</c:v>
                </c:pt>
                <c:pt idx="9">
                  <c:v>102.47027470274703</c:v>
                </c:pt>
                <c:pt idx="10">
                  <c:v>102.94177941779419</c:v>
                </c:pt>
                <c:pt idx="11">
                  <c:v>105.27880278802787</c:v>
                </c:pt>
                <c:pt idx="12">
                  <c:v>106.68306683066831</c:v>
                </c:pt>
                <c:pt idx="13">
                  <c:v>105.9040590405904</c:v>
                </c:pt>
                <c:pt idx="14">
                  <c:v>105.23780237802379</c:v>
                </c:pt>
                <c:pt idx="15">
                  <c:v>105.78105781057812</c:v>
                </c:pt>
                <c:pt idx="16">
                  <c:v>106.77531775317752</c:v>
                </c:pt>
                <c:pt idx="17">
                  <c:v>105.0840508405084</c:v>
                </c:pt>
                <c:pt idx="18">
                  <c:v>104.28454284542845</c:v>
                </c:pt>
                <c:pt idx="19">
                  <c:v>107.16482164821647</c:v>
                </c:pt>
                <c:pt idx="20">
                  <c:v>109.05084050840507</c:v>
                </c:pt>
                <c:pt idx="21">
                  <c:v>110.06560065600655</c:v>
                </c:pt>
                <c:pt idx="22">
                  <c:v>111.42886428864287</c:v>
                </c:pt>
                <c:pt idx="23">
                  <c:v>114.07339073390735</c:v>
                </c:pt>
                <c:pt idx="24">
                  <c:v>114</c:v>
                </c:pt>
                <c:pt idx="25">
                  <c:v>114.84642438452521</c:v>
                </c:pt>
                <c:pt idx="26">
                  <c:v>115.67799921844471</c:v>
                </c:pt>
                <c:pt idx="27">
                  <c:v>117.08870652598669</c:v>
                </c:pt>
                <c:pt idx="28">
                  <c:v>117.23720203204375</c:v>
                </c:pt>
                <c:pt idx="29">
                  <c:v>117.43024618991791</c:v>
                </c:pt>
                <c:pt idx="30">
                  <c:v>118.7221570926143</c:v>
                </c:pt>
                <c:pt idx="31">
                  <c:v>119.21219226260258</c:v>
                </c:pt>
                <c:pt idx="32">
                  <c:v>120.40015631105899</c:v>
                </c:pt>
                <c:pt idx="33">
                  <c:v>121.29112934740132</c:v>
                </c:pt>
                <c:pt idx="34">
                  <c:v>122.61273935130907</c:v>
                </c:pt>
                <c:pt idx="35">
                  <c:v>124.86987104337631</c:v>
                </c:pt>
                <c:pt idx="36">
                  <c:v>125.58264947245014</c:v>
                </c:pt>
                <c:pt idx="37">
                  <c:v>125.87964048456425</c:v>
                </c:pt>
                <c:pt idx="38">
                  <c:v>127.26064869089484</c:v>
                </c:pt>
                <c:pt idx="39">
                  <c:v>127.89917936694017</c:v>
                </c:pt>
                <c:pt idx="40">
                  <c:v>128.40406408753418</c:v>
                </c:pt>
                <c:pt idx="41">
                  <c:v>128.10707307542006</c:v>
                </c:pt>
                <c:pt idx="42">
                  <c:v>128.93864790933958</c:v>
                </c:pt>
                <c:pt idx="43">
                  <c:v>130.97303634232122</c:v>
                </c:pt>
                <c:pt idx="44">
                  <c:v>131.93825713169204</c:v>
                </c:pt>
                <c:pt idx="45">
                  <c:v>130.43845252051582</c:v>
                </c:pt>
                <c:pt idx="46">
                  <c:v>130.49785072293864</c:v>
                </c:pt>
                <c:pt idx="47">
                  <c:v>131.99765533411488</c:v>
                </c:pt>
                <c:pt idx="48">
                  <c:v>133.12622118014849</c:v>
                </c:pt>
                <c:pt idx="49">
                  <c:v>132.01250488472058</c:v>
                </c:pt>
                <c:pt idx="50">
                  <c:v>132.97772567409143</c:v>
                </c:pt>
                <c:pt idx="51">
                  <c:v>134.59632669011333</c:v>
                </c:pt>
                <c:pt idx="52">
                  <c:v>135.10121141070729</c:v>
                </c:pt>
                <c:pt idx="53">
                  <c:v>135.50214927706133</c:v>
                </c:pt>
                <c:pt idx="54">
                  <c:v>137.29894490035167</c:v>
                </c:pt>
                <c:pt idx="55">
                  <c:v>138.38296209456817</c:v>
                </c:pt>
                <c:pt idx="56">
                  <c:v>138.66510355607659</c:v>
                </c:pt>
                <c:pt idx="57">
                  <c:v>138.13051973427119</c:v>
                </c:pt>
                <c:pt idx="58">
                  <c:v>139.03634232121922</c:v>
                </c:pt>
                <c:pt idx="59">
                  <c:v>140.0312622118015</c:v>
                </c:pt>
                <c:pt idx="60">
                  <c:v>141.72411098085192</c:v>
                </c:pt>
                <c:pt idx="61">
                  <c:v>141.05588120359519</c:v>
                </c:pt>
                <c:pt idx="62">
                  <c:v>141.97655334114893</c:v>
                </c:pt>
                <c:pt idx="63">
                  <c:v>142.22899570144594</c:v>
                </c:pt>
                <c:pt idx="64">
                  <c:v>142.98632278233694</c:v>
                </c:pt>
                <c:pt idx="65">
                  <c:v>141.23407581086369</c:v>
                </c:pt>
                <c:pt idx="66">
                  <c:v>142.77842907385707</c:v>
                </c:pt>
                <c:pt idx="67">
                  <c:v>143.6842516608051</c:v>
                </c:pt>
                <c:pt idx="68">
                  <c:v>145.03556076592429</c:v>
                </c:pt>
                <c:pt idx="69">
                  <c:v>144.15943728018766</c:v>
                </c:pt>
                <c:pt idx="70">
                  <c:v>143.29816334505676</c:v>
                </c:pt>
                <c:pt idx="71">
                  <c:v>143.25361469323965</c:v>
                </c:pt>
                <c:pt idx="72">
                  <c:v>142.54083626416579</c:v>
                </c:pt>
                <c:pt idx="73">
                  <c:v>141.04103165298955</c:v>
                </c:pt>
                <c:pt idx="74">
                  <c:v>139.95701445877305</c:v>
                </c:pt>
                <c:pt idx="75">
                  <c:v>140.78858929269254</c:v>
                </c:pt>
                <c:pt idx="76">
                  <c:v>142.64478311840568</c:v>
                </c:pt>
                <c:pt idx="77">
                  <c:v>142.64478311840568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3F2-4C70-A5F9-043F65298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07249024"/>
        <c:axId val="1302257360"/>
      </c:lineChart>
      <c:catAx>
        <c:axId val="130724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3778A3"/>
                </a:solidFill>
                <a:latin typeface="Arial Nova Light" panose="020B0304020202020204" pitchFamily="34" charset="0"/>
                <a:ea typeface="+mn-ea"/>
                <a:cs typeface="+mn-cs"/>
              </a:defRPr>
            </a:pPr>
            <a:endParaRPr lang="es-CL"/>
          </a:p>
        </c:txPr>
        <c:crossAx val="1302257360"/>
        <c:crosses val="autoZero"/>
        <c:auto val="1"/>
        <c:lblAlgn val="ctr"/>
        <c:lblOffset val="100"/>
        <c:noMultiLvlLbl val="0"/>
      </c:catAx>
      <c:valAx>
        <c:axId val="1302257360"/>
        <c:scaling>
          <c:orientation val="minMax"/>
          <c:min val="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3778A3"/>
                </a:solidFill>
                <a:latin typeface="Arial Nova Light" panose="020B0304020202020204" pitchFamily="34" charset="0"/>
                <a:ea typeface="+mn-ea"/>
                <a:cs typeface="+mn-cs"/>
              </a:defRPr>
            </a:pPr>
            <a:endParaRPr lang="es-CL"/>
          </a:p>
        </c:txPr>
        <c:crossAx val="130724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rgbClr val="3778A3"/>
              </a:solidFill>
              <a:latin typeface="Arial Nova Light" panose="020B0304020202020204" pitchFamily="34" charset="0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>
          <a:solidFill>
            <a:srgbClr val="3778A3"/>
          </a:solidFill>
          <a:latin typeface="Arial Nova Light" panose="020B0304020202020204" pitchFamily="34" charset="0"/>
        </a:defRPr>
      </a:pPr>
      <a:endParaRPr lang="es-C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48E6C7C-4F43-4084-998F-694E0D886168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186E5D8-6A82-4DC4-9029-886B5924B0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3695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E1B3F1-5D60-4C87-98E2-D129E4130167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8616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1B3F1-5D60-4C87-98E2-D129E4130167}" type="slidenum">
              <a:rPr lang="es-CL" smtClean="0"/>
              <a:t>10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658086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1B3F1-5D60-4C87-98E2-D129E4130167}" type="slidenum">
              <a:rPr lang="es-CL" smtClean="0"/>
              <a:t>11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337983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1B3F1-5D60-4C87-98E2-D129E4130167}" type="slidenum">
              <a:rPr lang="es-CL" smtClean="0"/>
              <a:t>12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652574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1B3F1-5D60-4C87-98E2-D129E4130167}" type="slidenum">
              <a:rPr lang="es-CL" smtClean="0"/>
              <a:t>13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494521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1B3F1-5D60-4C87-98E2-D129E4130167}" type="slidenum">
              <a:rPr lang="es-CL" smtClean="0"/>
              <a:t>14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430238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1B3F1-5D60-4C87-98E2-D129E4130167}" type="slidenum">
              <a:rPr lang="es-CL" smtClean="0"/>
              <a:t>15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653945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1B3F1-5D60-4C87-98E2-D129E4130167}" type="slidenum">
              <a:rPr lang="es-CL" smtClean="0"/>
              <a:t>16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267682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1B3F1-5D60-4C87-98E2-D129E4130167}" type="slidenum">
              <a:rPr lang="es-CL" smtClean="0"/>
              <a:t>17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717371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E1E1B3F1-5D60-4C87-98E2-D129E4130167}" type="slidenum">
              <a:rPr lang="es-CL">
                <a:solidFill>
                  <a:prstClr val="black"/>
                </a:solidFill>
                <a:latin typeface="Calibri" panose="020F0502020204030204"/>
              </a:rPr>
              <a:pPr defTabSz="931774">
                <a:defRPr/>
              </a:pPr>
              <a:t>18</a:t>
            </a:fld>
            <a:endParaRPr lang="es-CL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875855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1B3F1-5D60-4C87-98E2-D129E4130167}" type="slidenum">
              <a:rPr lang="es-CL" smtClean="0"/>
              <a:t>19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68564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1B3F1-5D60-4C87-98E2-D129E4130167}" type="slidenum">
              <a:rPr lang="es-CL" smtClean="0"/>
              <a:t>2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326653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E1E1B3F1-5D60-4C87-98E2-D129E4130167}" type="slidenum">
              <a:rPr lang="es-CL">
                <a:solidFill>
                  <a:prstClr val="black"/>
                </a:solidFill>
                <a:latin typeface="Calibri" panose="020F0502020204030204"/>
              </a:rPr>
              <a:pPr defTabSz="931774">
                <a:defRPr/>
              </a:pPr>
              <a:t>20</a:t>
            </a:fld>
            <a:endParaRPr lang="es-CL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991605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1B3F1-5D60-4C87-98E2-D129E4130167}" type="slidenum">
              <a:rPr lang="es-CL" smtClean="0"/>
              <a:t>21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363161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E1B3F1-5D60-4C87-98E2-D129E4130167}" type="slidenum">
              <a:rPr kumimoji="0" lang="es-CL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317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266938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E1B3F1-5D60-4C87-98E2-D129E4130167}" type="slidenum">
              <a:rPr kumimoji="0" lang="es-CL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317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68638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E1B3F1-5D60-4C87-98E2-D129E4130167}" type="slidenum">
              <a:rPr kumimoji="0" lang="es-CL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317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575544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E1E1B3F1-5D60-4C87-98E2-D129E4130167}" type="slidenum">
              <a:rPr lang="es-CL">
                <a:solidFill>
                  <a:prstClr val="black"/>
                </a:solidFill>
                <a:latin typeface="Calibri" panose="020F0502020204030204"/>
              </a:rPr>
              <a:pPr defTabSz="931774">
                <a:defRPr/>
              </a:pPr>
              <a:t>25</a:t>
            </a:fld>
            <a:endParaRPr lang="es-CL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69725563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E1B3F1-5D60-4C87-98E2-D129E4130167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98734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1B3F1-5D60-4C87-98E2-D129E4130167}" type="slidenum">
              <a:rPr lang="es-CL" smtClean="0"/>
              <a:t>3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017864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E1E1B3F1-5D60-4C87-98E2-D129E4130167}" type="slidenum">
              <a:rPr lang="es-CL">
                <a:solidFill>
                  <a:prstClr val="black"/>
                </a:solidFill>
                <a:latin typeface="Calibri" panose="020F0502020204030204"/>
              </a:rPr>
              <a:pPr defTabSz="931774">
                <a:defRPr/>
              </a:pPr>
              <a:t>4</a:t>
            </a:fld>
            <a:endParaRPr lang="es-CL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062250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1B3F1-5D60-4C87-98E2-D129E4130167}" type="slidenum">
              <a:rPr lang="es-CL" smtClean="0"/>
              <a:t>5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993481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1B3F1-5D60-4C87-98E2-D129E4130167}" type="slidenum">
              <a:rPr lang="es-CL" smtClean="0"/>
              <a:t>6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244521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1B3F1-5D60-4C87-98E2-D129E4130167}" type="slidenum">
              <a:rPr lang="es-CL" smtClean="0"/>
              <a:t>7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58661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1B3F1-5D60-4C87-98E2-D129E4130167}" type="slidenum">
              <a:rPr lang="es-CL" smtClean="0"/>
              <a:t>8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12418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1B3F1-5D60-4C87-98E2-D129E4130167}" type="slidenum">
              <a:rPr lang="es-CL" smtClean="0"/>
              <a:t>9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34761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909381-BE82-5B94-A2CE-F61F80042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36F2F66-795C-1E14-A31E-E91DF3788B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29F3C2-7C93-50A2-E1EC-E54CF9977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CBD2-87FF-4AC6-8058-9445E942BB77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4E4978-66F5-E8E0-0EB1-21FF7034A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5A0C27-A104-D712-73C2-004647548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DA40E-491B-45DB-ADD8-2CBD3D60126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037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01D759-8B25-FD0D-2D79-767737BA0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7A31D55-F4AE-7E7A-9860-6316B75E69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939E8D-0143-39F2-B6E0-ABA3ABB04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CBD2-87FF-4AC6-8058-9445E942BB77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C9B093-93B2-78F6-481B-3A7ADF6D7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D86BDB-AFE7-D00E-5587-AC26ECD8F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DA40E-491B-45DB-ADD8-2CBD3D60126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450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FEC61BE-4638-C177-AF2C-2B0574DB21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11D926B-7696-4FD0-ABB1-91806954CB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6276DE-27C9-0B77-164A-AE2750DE8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CBD2-87FF-4AC6-8058-9445E942BB77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FB0EBB-1B7B-2E9A-3A03-788140BC5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349600-031C-CD2F-D6D5-D724541F8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DA40E-491B-45DB-ADD8-2CBD3D60126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50749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98E762-D9AD-7E97-AEDF-E88AACCA0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FA38C0-A474-14B0-8993-A3D58D0D6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2EB94F-F9E2-9D96-DFC7-8D6958B7C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CBD2-87FF-4AC6-8058-9445E942BB77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2079DB-7035-F9F2-F259-D5B7149DF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C08634-5F85-0A66-95B9-8E1BD534F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DA40E-491B-45DB-ADD8-2CBD3D60126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7755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413E46-CEF0-5D12-DDF6-DB65098DB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12D58FD-F91F-4A86-462E-DA2AA93C50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6ECAB2-2F6B-6310-E0D5-25B066372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CBD2-87FF-4AC6-8058-9445E942BB77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611FFD-0AEC-9728-D7B2-C5E8B2517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5DBA17-5E7B-B78D-FAD4-AE133F180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DA40E-491B-45DB-ADD8-2CBD3D60126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8522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9F373D-5396-F9F1-93A6-82F22FE60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B0BB4B-1219-C1BB-4632-C22181A48E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1851926-F2F1-2EB6-D240-B5A2330786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744F085-3511-4647-C35B-B0DAF2F22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CBD2-87FF-4AC6-8058-9445E942BB77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04FFDD5-68F1-059D-416B-B12CE4198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FD31CAD-1B3B-33D2-E024-D9C169565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DA40E-491B-45DB-ADD8-2CBD3D60126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6325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4F4142-5335-83FC-197E-B161DC536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F51F27D-3F4E-B3BC-8146-4E376961CB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FF3306A-5B9E-171C-D7FF-3EA33C8C51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B90C78C-A767-0E41-A9AD-F34C4185BC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A0EA270-5253-90C0-B38D-C530265E7C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3430D43-452A-44C6-D1A8-AA21EDA8D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CBD2-87FF-4AC6-8058-9445E942BB77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D6F9457-6CBB-E723-3389-53E4C553E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9B82AFB-9A86-3163-376E-0C857D1B4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DA40E-491B-45DB-ADD8-2CBD3D60126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1929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3F0E3E-5A7F-2941-CA37-EC3620288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98A1D70-F77D-E5D4-A485-C72155546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CBD2-87FF-4AC6-8058-9445E942BB77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62BB55E-961F-F5B2-E7E1-82C64007F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95821B0-40F1-E8CF-62FD-E1468D457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DA40E-491B-45DB-ADD8-2CBD3D60126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331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3C7E56D-31F3-211F-5D16-007D6DC02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CBD2-87FF-4AC6-8058-9445E942BB77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26C4448-2B4F-5F9F-36DA-B539EFBF7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528A555-109B-6E88-57A4-F8FE3DFAE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DA40E-491B-45DB-ADD8-2CBD3D60126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8723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52039E-027B-2A10-4967-CAD9CD8DE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896745-BED9-8D3C-EEBB-AB7457C99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3D878D-B2C4-E9F7-F2CA-1CD7D0799B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8AE06FC-E6D3-624E-A533-DB58FF5A7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CBD2-87FF-4AC6-8058-9445E942BB77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9DF65BF-4ADD-AA86-195A-325897557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9EBDB98-FE95-E7B3-40EF-824BD6BAD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DA40E-491B-45DB-ADD8-2CBD3D60126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39799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E103F0-6500-F5E3-D461-F76888B89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F0A15B0-3787-F0B0-2BA9-662E9DB3F5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BA86188-22D0-4478-C7D9-FEAD2390D5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6D18D57-1BD2-C685-D889-E8680BDA4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CBD2-87FF-4AC6-8058-9445E942BB77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5992E36-54BC-DDF4-51FB-AB586AADC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681181B-9EC4-0CF7-84F3-A49B6D914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DA40E-491B-45DB-ADD8-2CBD3D60126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2167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6CB4EF2-F7B9-EDA3-B8AF-717F6B103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5BF8F5E-69A6-7BCC-B0EB-2ED51E5CC9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732491-9B05-680D-B85F-E938B1753D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ECBD2-87FF-4AC6-8058-9445E942BB77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9A9DE0-9CD4-59C1-8C4F-677F2DD934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4B7AB9-4FDE-085B-5C5F-30CC6A888E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DA40E-491B-45DB-ADD8-2CBD3D60126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176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.png"/><Relationship Id="rId7" Type="http://schemas.openxmlformats.org/officeDocument/2006/relationships/image" Target="../media/image19.sv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Relationship Id="rId9" Type="http://schemas.openxmlformats.org/officeDocument/2006/relationships/image" Target="../media/image21.sv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5.svg"/><Relationship Id="rId3" Type="http://schemas.openxmlformats.org/officeDocument/2006/relationships/image" Target="../media/image1.png"/><Relationship Id="rId7" Type="http://schemas.openxmlformats.org/officeDocument/2006/relationships/image" Target="../media/image19.svg"/><Relationship Id="rId12" Type="http://schemas.openxmlformats.org/officeDocument/2006/relationships/image" Target="../media/image2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svg"/><Relationship Id="rId5" Type="http://schemas.openxmlformats.org/officeDocument/2006/relationships/image" Target="../media/image23.svg"/><Relationship Id="rId10" Type="http://schemas.openxmlformats.org/officeDocument/2006/relationships/image" Target="../media/image20.png"/><Relationship Id="rId4" Type="http://schemas.openxmlformats.org/officeDocument/2006/relationships/image" Target="../media/image22.png"/><Relationship Id="rId9" Type="http://schemas.openxmlformats.org/officeDocument/2006/relationships/image" Target="../media/image17.sv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.png"/><Relationship Id="rId7" Type="http://schemas.openxmlformats.org/officeDocument/2006/relationships/image" Target="../media/image22.png"/><Relationship Id="rId12" Type="http://schemas.openxmlformats.org/officeDocument/2006/relationships/image" Target="../media/image32.sv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png"/><Relationship Id="rId11" Type="http://schemas.openxmlformats.org/officeDocument/2006/relationships/image" Target="../media/image31.png"/><Relationship Id="rId5" Type="http://schemas.openxmlformats.org/officeDocument/2006/relationships/image" Target="../media/image27.svg"/><Relationship Id="rId10" Type="http://schemas.openxmlformats.org/officeDocument/2006/relationships/image" Target="../media/image30.svg"/><Relationship Id="rId4" Type="http://schemas.openxmlformats.org/officeDocument/2006/relationships/image" Target="../media/image26.png"/><Relationship Id="rId9" Type="http://schemas.openxmlformats.org/officeDocument/2006/relationships/image" Target="../media/image2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4.png"/><Relationship Id="rId4" Type="http://schemas.openxmlformats.org/officeDocument/2006/relationships/hyperlink" Target="https://app.powerbi.com/view?r=eyJrIjoiNDVhNmQzOGYtOTU5NC00NWRhLWI2NzMtNDU4MWFmZDgxNzkwIiwidCI6IjY3ODBlZjZlLTZlOGMtNGFjMi1iMmJjLTE4ZWIwMmY2MTdhNiIsImMiOjR9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14.png"/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778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"/>
          <p:cNvSpPr/>
          <p:nvPr/>
        </p:nvSpPr>
        <p:spPr>
          <a:xfrm rot="5400000">
            <a:off x="5903323" y="569323"/>
            <a:ext cx="385355" cy="12192000"/>
          </a:xfrm>
          <a:prstGeom prst="rect">
            <a:avLst/>
          </a:prstGeom>
          <a:solidFill>
            <a:srgbClr val="3778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1" tIns="60955" rIns="121911" bIns="60955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ova Light" panose="020B0304020202020204" pitchFamily="34" charset="0"/>
              <a:ea typeface="+mn-ea"/>
              <a:cs typeface="+mn-cs"/>
            </a:endParaRPr>
          </a:p>
        </p:txBody>
      </p:sp>
      <p:pic>
        <p:nvPicPr>
          <p:cNvPr id="193" name="Imagen 33" descr="logo cchs fondo azul.psd">
            <a:extLst>
              <a:ext uri="{FF2B5EF4-FFF2-40B4-BE49-F238E27FC236}">
                <a16:creationId xmlns:a16="http://schemas.microsoft.com/office/drawing/2014/main" id="{D411EA86-97FA-4AE8-8615-C35B5BBEF5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7740" y="185341"/>
            <a:ext cx="1210735" cy="327422"/>
          </a:xfrm>
          <a:prstGeom prst="rect">
            <a:avLst/>
          </a:prstGeom>
        </p:spPr>
      </p:pic>
      <p:sp>
        <p:nvSpPr>
          <p:cNvPr id="3" name="31 CuadroTexto">
            <a:extLst>
              <a:ext uri="{FF2B5EF4-FFF2-40B4-BE49-F238E27FC236}">
                <a16:creationId xmlns:a16="http://schemas.microsoft.com/office/drawing/2014/main" id="{6A3B32C2-E4F0-FE3B-178E-80486B8D4D26}"/>
              </a:ext>
            </a:extLst>
          </p:cNvPr>
          <p:cNvSpPr txBox="1"/>
          <p:nvPr/>
        </p:nvSpPr>
        <p:spPr>
          <a:xfrm>
            <a:off x="2733675" y="1821588"/>
            <a:ext cx="6712612" cy="1361905"/>
          </a:xfrm>
          <a:prstGeom prst="rect">
            <a:avLst/>
          </a:prstGeom>
          <a:noFill/>
        </p:spPr>
        <p:txBody>
          <a:bodyPr wrap="square" lIns="68575" tIns="34287" rIns="68575" bIns="34287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1200" cap="none" spc="6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cs typeface="Segoe UI Light" panose="020B0502040204020203" pitchFamily="34" charset="0"/>
              </a:rPr>
              <a:t>BALANCE DE VIVIENDA</a:t>
            </a:r>
            <a:r>
              <a:rPr kumimoji="0" lang="es-ES" sz="2400" b="1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cs typeface="Segoe UI Light" panose="020B0502040204020203" pitchFamily="34" charset="0"/>
              </a:rPr>
              <a:t>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6000" b="1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cs typeface="Segoe UI Light" panose="020B0502040204020203" pitchFamily="34" charset="0"/>
              </a:rPr>
              <a:t>2023</a:t>
            </a:r>
            <a:endParaRPr kumimoji="0" lang="es-CL" sz="2400" b="0" i="0" u="none" strike="noStrike" kern="1200" cap="none" spc="30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ova Light" panose="020B0304020202020204" pitchFamily="34" charset="0"/>
              <a:cs typeface="Segoe UI Light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4D0E082-03E5-410F-311E-B4D05F673AB5}"/>
              </a:ext>
            </a:extLst>
          </p:cNvPr>
          <p:cNvSpPr txBox="1"/>
          <p:nvPr/>
        </p:nvSpPr>
        <p:spPr>
          <a:xfrm>
            <a:off x="3856095" y="5553341"/>
            <a:ext cx="4493249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Nicolás León R.</a:t>
            </a:r>
          </a:p>
          <a:p>
            <a:pPr algn="ctr"/>
            <a:r>
              <a:rPr lang="es-ES" dirty="0">
                <a:solidFill>
                  <a:schemeClr val="bg1"/>
                </a:solidFill>
                <a:latin typeface="Arial Nova Light" panose="020B0304020202020204" pitchFamily="34" charset="0"/>
              </a:rPr>
              <a:t>Gerente de Estudios y Políticas Públicas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0851BD1-0D4E-DB1B-2AC0-956D285EA1B3}"/>
              </a:ext>
            </a:extLst>
          </p:cNvPr>
          <p:cNvSpPr txBox="1"/>
          <p:nvPr/>
        </p:nvSpPr>
        <p:spPr>
          <a:xfrm>
            <a:off x="618067" y="3103298"/>
            <a:ext cx="1094382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000" dirty="0">
                <a:solidFill>
                  <a:schemeClr val="bg1"/>
                </a:solidFill>
                <a:latin typeface="Arial Nova Light" panose="020B0304020202020204" pitchFamily="34" charset="0"/>
              </a:rPr>
              <a:t>Déficit habitacional en Chile: </a:t>
            </a:r>
          </a:p>
          <a:p>
            <a:pPr algn="ctr"/>
            <a:r>
              <a:rPr lang="es-ES" sz="2400" dirty="0">
                <a:solidFill>
                  <a:schemeClr val="bg1"/>
                </a:solidFill>
                <a:latin typeface="Arial Nova Light" panose="020B0304020202020204" pitchFamily="34" charset="0"/>
              </a:rPr>
              <a:t>Evolución y análisis de la crisis de vivienda</a:t>
            </a:r>
            <a:endParaRPr lang="es-CL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863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42 CuadroTexto">
            <a:extLst>
              <a:ext uri="{FF2B5EF4-FFF2-40B4-BE49-F238E27FC236}">
                <a16:creationId xmlns:a16="http://schemas.microsoft.com/office/drawing/2014/main" id="{9E04661C-EF80-FE40-E330-34F02177D9F1}"/>
              </a:ext>
            </a:extLst>
          </p:cNvPr>
          <p:cNvSpPr txBox="1"/>
          <p:nvPr/>
        </p:nvSpPr>
        <p:spPr>
          <a:xfrm>
            <a:off x="3777061" y="1713625"/>
            <a:ext cx="4584656" cy="338554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rgbClr val="3778A3"/>
                </a:solidFill>
                <a:latin typeface="Arial Nova Light" panose="020B0304020202020204" pitchFamily="34" charset="0"/>
              </a:rPr>
              <a:t>Familias entre los deciles de ingresos I y IV</a:t>
            </a:r>
          </a:p>
        </p:txBody>
      </p:sp>
      <p:sp>
        <p:nvSpPr>
          <p:cNvPr id="14" name="13 Rectángulo"/>
          <p:cNvSpPr/>
          <p:nvPr/>
        </p:nvSpPr>
        <p:spPr>
          <a:xfrm rot="5400000">
            <a:off x="5903323" y="569323"/>
            <a:ext cx="385355" cy="12192000"/>
          </a:xfrm>
          <a:prstGeom prst="rect">
            <a:avLst/>
          </a:prstGeom>
          <a:solidFill>
            <a:srgbClr val="3778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1" tIns="60955" rIns="121911" bIns="60955" rtlCol="0" anchor="ctr"/>
          <a:lstStyle/>
          <a:p>
            <a:pPr algn="ctr"/>
            <a:endParaRPr lang="es-CL" sz="2400" dirty="0">
              <a:solidFill>
                <a:schemeClr val="tx1"/>
              </a:solidFill>
              <a:latin typeface="Arial Nova Light" panose="020B0304020202020204" pitchFamily="34" charset="0"/>
            </a:endParaRPr>
          </a:p>
        </p:txBody>
      </p:sp>
      <p:pic>
        <p:nvPicPr>
          <p:cNvPr id="193" name="Imagen 33" descr="logo cchs fondo azul.psd">
            <a:extLst>
              <a:ext uri="{FF2B5EF4-FFF2-40B4-BE49-F238E27FC236}">
                <a16:creationId xmlns:a16="http://schemas.microsoft.com/office/drawing/2014/main" id="{D411EA86-97FA-4AE8-8615-C35B5BBEF5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90428" y="6553484"/>
            <a:ext cx="847069" cy="229075"/>
          </a:xfrm>
          <a:prstGeom prst="rect">
            <a:avLst/>
          </a:prstGeom>
        </p:spPr>
      </p:pic>
      <p:pic>
        <p:nvPicPr>
          <p:cNvPr id="3" name="Gráfico 2" descr="Familia con niño">
            <a:extLst>
              <a:ext uri="{FF2B5EF4-FFF2-40B4-BE49-F238E27FC236}">
                <a16:creationId xmlns:a16="http://schemas.microsoft.com/office/drawing/2014/main" id="{E4DE5798-C2F6-BF26-C786-5457E609B7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460481" y="1507284"/>
            <a:ext cx="914400" cy="914400"/>
          </a:xfrm>
          <a:prstGeom prst="rect">
            <a:avLst/>
          </a:prstGeom>
        </p:spPr>
      </p:pic>
      <p:sp>
        <p:nvSpPr>
          <p:cNvPr id="9" name="42 CuadroTexto">
            <a:extLst>
              <a:ext uri="{FF2B5EF4-FFF2-40B4-BE49-F238E27FC236}">
                <a16:creationId xmlns:a16="http://schemas.microsoft.com/office/drawing/2014/main" id="{7FFE358C-AF7F-E063-ABDC-25F4F8E9634B}"/>
              </a:ext>
            </a:extLst>
          </p:cNvPr>
          <p:cNvSpPr txBox="1"/>
          <p:nvPr/>
        </p:nvSpPr>
        <p:spPr>
          <a:xfrm>
            <a:off x="2120771" y="1198325"/>
            <a:ext cx="1593821" cy="369332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CASEN 2017</a:t>
            </a:r>
          </a:p>
        </p:txBody>
      </p:sp>
      <p:sp>
        <p:nvSpPr>
          <p:cNvPr id="10" name="42 CuadroTexto">
            <a:extLst>
              <a:ext uri="{FF2B5EF4-FFF2-40B4-BE49-F238E27FC236}">
                <a16:creationId xmlns:a16="http://schemas.microsoft.com/office/drawing/2014/main" id="{191C9E88-132C-0390-F841-C239BFE1EF5D}"/>
              </a:ext>
            </a:extLst>
          </p:cNvPr>
          <p:cNvSpPr txBox="1"/>
          <p:nvPr/>
        </p:nvSpPr>
        <p:spPr>
          <a:xfrm>
            <a:off x="1913317" y="838440"/>
            <a:ext cx="2008728" cy="584775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rgbClr val="3778A3"/>
                </a:solidFill>
                <a:latin typeface="Arial Black" panose="020B0A04020102020204" pitchFamily="34" charset="0"/>
              </a:rPr>
              <a:t>540.856</a:t>
            </a:r>
          </a:p>
        </p:txBody>
      </p:sp>
      <p:pic>
        <p:nvPicPr>
          <p:cNvPr id="22" name="Gráfico 21" descr="Familia con niño">
            <a:extLst>
              <a:ext uri="{FF2B5EF4-FFF2-40B4-BE49-F238E27FC236}">
                <a16:creationId xmlns:a16="http://schemas.microsoft.com/office/drawing/2014/main" id="{87C95FD5-5C08-A4FC-69D5-70195B7FE8D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460481" y="3506160"/>
            <a:ext cx="914400" cy="914400"/>
          </a:xfrm>
          <a:prstGeom prst="rect">
            <a:avLst/>
          </a:prstGeom>
        </p:spPr>
      </p:pic>
      <p:sp>
        <p:nvSpPr>
          <p:cNvPr id="23" name="42 CuadroTexto">
            <a:extLst>
              <a:ext uri="{FF2B5EF4-FFF2-40B4-BE49-F238E27FC236}">
                <a16:creationId xmlns:a16="http://schemas.microsoft.com/office/drawing/2014/main" id="{1B74E6ED-ABFD-881C-1A56-EF14B0BFA568}"/>
              </a:ext>
            </a:extLst>
          </p:cNvPr>
          <p:cNvSpPr txBox="1"/>
          <p:nvPr/>
        </p:nvSpPr>
        <p:spPr>
          <a:xfrm>
            <a:off x="2120771" y="3197201"/>
            <a:ext cx="1593821" cy="369332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CASEN 2017</a:t>
            </a:r>
          </a:p>
        </p:txBody>
      </p:sp>
      <p:sp>
        <p:nvSpPr>
          <p:cNvPr id="24" name="42 CuadroTexto">
            <a:extLst>
              <a:ext uri="{FF2B5EF4-FFF2-40B4-BE49-F238E27FC236}">
                <a16:creationId xmlns:a16="http://schemas.microsoft.com/office/drawing/2014/main" id="{B1A0DEF3-3B2D-3878-E68B-1BEF34F58026}"/>
              </a:ext>
            </a:extLst>
          </p:cNvPr>
          <p:cNvSpPr txBox="1"/>
          <p:nvPr/>
        </p:nvSpPr>
        <p:spPr>
          <a:xfrm>
            <a:off x="1913317" y="2819616"/>
            <a:ext cx="2008728" cy="584775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rgbClr val="3778A3"/>
                </a:solidFill>
                <a:latin typeface="Arial Black" panose="020B0A04020102020204" pitchFamily="34" charset="0"/>
              </a:rPr>
              <a:t>273.790</a:t>
            </a:r>
          </a:p>
        </p:txBody>
      </p:sp>
      <p:pic>
        <p:nvPicPr>
          <p:cNvPr id="31" name="Gráfico 30" descr="Familia con niño">
            <a:extLst>
              <a:ext uri="{FF2B5EF4-FFF2-40B4-BE49-F238E27FC236}">
                <a16:creationId xmlns:a16="http://schemas.microsoft.com/office/drawing/2014/main" id="{C11AAC36-8F7F-953F-FC05-F4BFBAFA0A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460481" y="5350103"/>
            <a:ext cx="914400" cy="914400"/>
          </a:xfrm>
          <a:prstGeom prst="rect">
            <a:avLst/>
          </a:prstGeom>
        </p:spPr>
      </p:pic>
      <p:sp>
        <p:nvSpPr>
          <p:cNvPr id="32" name="42 CuadroTexto">
            <a:extLst>
              <a:ext uri="{FF2B5EF4-FFF2-40B4-BE49-F238E27FC236}">
                <a16:creationId xmlns:a16="http://schemas.microsoft.com/office/drawing/2014/main" id="{5D9004BB-806F-CAFC-3A52-07CD5C63BE47}"/>
              </a:ext>
            </a:extLst>
          </p:cNvPr>
          <p:cNvSpPr txBox="1"/>
          <p:nvPr/>
        </p:nvSpPr>
        <p:spPr>
          <a:xfrm>
            <a:off x="2120771" y="5041144"/>
            <a:ext cx="1593821" cy="369332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CASEN 2017</a:t>
            </a:r>
          </a:p>
        </p:txBody>
      </p:sp>
      <p:sp>
        <p:nvSpPr>
          <p:cNvPr id="33" name="42 CuadroTexto">
            <a:extLst>
              <a:ext uri="{FF2B5EF4-FFF2-40B4-BE49-F238E27FC236}">
                <a16:creationId xmlns:a16="http://schemas.microsoft.com/office/drawing/2014/main" id="{CEF69BE9-47F6-FE11-8C47-C1A3B2965D8D}"/>
              </a:ext>
            </a:extLst>
          </p:cNvPr>
          <p:cNvSpPr txBox="1"/>
          <p:nvPr/>
        </p:nvSpPr>
        <p:spPr>
          <a:xfrm>
            <a:off x="1913317" y="4663559"/>
            <a:ext cx="2008728" cy="584775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rgbClr val="3778A3"/>
                </a:solidFill>
                <a:latin typeface="Arial Black" panose="020B0A04020102020204" pitchFamily="34" charset="0"/>
              </a:rPr>
              <a:t>10.116</a:t>
            </a:r>
          </a:p>
        </p:txBody>
      </p:sp>
      <p:pic>
        <p:nvPicPr>
          <p:cNvPr id="50" name="Gráfico 49" descr="Mujer con bebé">
            <a:extLst>
              <a:ext uri="{FF2B5EF4-FFF2-40B4-BE49-F238E27FC236}">
                <a16:creationId xmlns:a16="http://schemas.microsoft.com/office/drawing/2014/main" id="{469A90D8-658D-F062-03D1-E97E19D122D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220585" y="3523540"/>
            <a:ext cx="819267" cy="819267"/>
          </a:xfrm>
          <a:prstGeom prst="rect">
            <a:avLst/>
          </a:prstGeom>
        </p:spPr>
      </p:pic>
      <p:pic>
        <p:nvPicPr>
          <p:cNvPr id="51" name="Gráfico 50" descr="Grupo de hombres">
            <a:extLst>
              <a:ext uri="{FF2B5EF4-FFF2-40B4-BE49-F238E27FC236}">
                <a16:creationId xmlns:a16="http://schemas.microsoft.com/office/drawing/2014/main" id="{B641B11B-2E59-0E65-117A-27ADC0DC935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220043" y="5283284"/>
            <a:ext cx="914400" cy="914400"/>
          </a:xfrm>
          <a:prstGeom prst="rect">
            <a:avLst/>
          </a:prstGeom>
        </p:spPr>
      </p:pic>
      <p:sp>
        <p:nvSpPr>
          <p:cNvPr id="52" name="42 CuadroTexto">
            <a:extLst>
              <a:ext uri="{FF2B5EF4-FFF2-40B4-BE49-F238E27FC236}">
                <a16:creationId xmlns:a16="http://schemas.microsoft.com/office/drawing/2014/main" id="{211564E6-5E9E-D271-47C6-0BF34B3EFC7A}"/>
              </a:ext>
            </a:extLst>
          </p:cNvPr>
          <p:cNvSpPr txBox="1"/>
          <p:nvPr/>
        </p:nvSpPr>
        <p:spPr>
          <a:xfrm>
            <a:off x="8175218" y="778066"/>
            <a:ext cx="2093695" cy="584775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>
            <a:defPPr>
              <a:defRPr lang="es-CL"/>
            </a:defPPr>
            <a:lvl1pPr algn="ctr">
              <a:defRPr sz="3200" b="1">
                <a:solidFill>
                  <a:srgbClr val="3778A3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s-ES" dirty="0"/>
              <a:t>540.320</a:t>
            </a:r>
          </a:p>
        </p:txBody>
      </p:sp>
      <p:pic>
        <p:nvPicPr>
          <p:cNvPr id="53" name="Gráfico 52" descr="Familia con niño">
            <a:extLst>
              <a:ext uri="{FF2B5EF4-FFF2-40B4-BE49-F238E27FC236}">
                <a16:creationId xmlns:a16="http://schemas.microsoft.com/office/drawing/2014/main" id="{D7D3158D-89CF-48D9-272A-F57EF6ACD5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763897" y="1446911"/>
            <a:ext cx="914400" cy="914400"/>
          </a:xfrm>
          <a:prstGeom prst="rect">
            <a:avLst/>
          </a:prstGeom>
        </p:spPr>
      </p:pic>
      <p:sp>
        <p:nvSpPr>
          <p:cNvPr id="54" name="42 CuadroTexto">
            <a:extLst>
              <a:ext uri="{FF2B5EF4-FFF2-40B4-BE49-F238E27FC236}">
                <a16:creationId xmlns:a16="http://schemas.microsoft.com/office/drawing/2014/main" id="{E2182046-0060-0691-A975-F7A6A2FE0E81}"/>
              </a:ext>
            </a:extLst>
          </p:cNvPr>
          <p:cNvSpPr txBox="1"/>
          <p:nvPr/>
        </p:nvSpPr>
        <p:spPr>
          <a:xfrm>
            <a:off x="8424187" y="1137952"/>
            <a:ext cx="1593821" cy="369332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CASEN 2022</a:t>
            </a:r>
          </a:p>
        </p:txBody>
      </p:sp>
      <p:sp>
        <p:nvSpPr>
          <p:cNvPr id="55" name="42 CuadroTexto">
            <a:extLst>
              <a:ext uri="{FF2B5EF4-FFF2-40B4-BE49-F238E27FC236}">
                <a16:creationId xmlns:a16="http://schemas.microsoft.com/office/drawing/2014/main" id="{F22C2D6E-0F1A-644A-EA4F-B2BB0E23A8BD}"/>
              </a:ext>
            </a:extLst>
          </p:cNvPr>
          <p:cNvSpPr txBox="1"/>
          <p:nvPr/>
        </p:nvSpPr>
        <p:spPr>
          <a:xfrm>
            <a:off x="8175218" y="2759242"/>
            <a:ext cx="2093695" cy="584775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>
            <a:defPPr>
              <a:defRPr lang="es-CL"/>
            </a:defPPr>
            <a:lvl1pPr algn="ctr">
              <a:defRPr sz="3200" b="1">
                <a:solidFill>
                  <a:srgbClr val="3778A3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s-ES" dirty="0"/>
              <a:t>377.453</a:t>
            </a:r>
          </a:p>
        </p:txBody>
      </p:sp>
      <p:pic>
        <p:nvPicPr>
          <p:cNvPr id="56" name="Gráfico 55" descr="Familia con niño">
            <a:extLst>
              <a:ext uri="{FF2B5EF4-FFF2-40B4-BE49-F238E27FC236}">
                <a16:creationId xmlns:a16="http://schemas.microsoft.com/office/drawing/2014/main" id="{A37657E9-86CA-222D-D6C5-E84A54246B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545963" y="3475974"/>
            <a:ext cx="914400" cy="914400"/>
          </a:xfrm>
          <a:prstGeom prst="rect">
            <a:avLst/>
          </a:prstGeom>
        </p:spPr>
      </p:pic>
      <p:sp>
        <p:nvSpPr>
          <p:cNvPr id="57" name="42 CuadroTexto">
            <a:extLst>
              <a:ext uri="{FF2B5EF4-FFF2-40B4-BE49-F238E27FC236}">
                <a16:creationId xmlns:a16="http://schemas.microsoft.com/office/drawing/2014/main" id="{143B33AB-EC3B-48D8-8BE1-2CEACFD6E7B0}"/>
              </a:ext>
            </a:extLst>
          </p:cNvPr>
          <p:cNvSpPr txBox="1"/>
          <p:nvPr/>
        </p:nvSpPr>
        <p:spPr>
          <a:xfrm>
            <a:off x="8424187" y="3136828"/>
            <a:ext cx="1593821" cy="369332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CASEN 2022</a:t>
            </a:r>
          </a:p>
        </p:txBody>
      </p:sp>
      <p:sp>
        <p:nvSpPr>
          <p:cNvPr id="58" name="42 CuadroTexto">
            <a:extLst>
              <a:ext uri="{FF2B5EF4-FFF2-40B4-BE49-F238E27FC236}">
                <a16:creationId xmlns:a16="http://schemas.microsoft.com/office/drawing/2014/main" id="{90837B6A-B2AA-2B0F-6FDC-1B21FCD245B1}"/>
              </a:ext>
            </a:extLst>
          </p:cNvPr>
          <p:cNvSpPr txBox="1"/>
          <p:nvPr/>
        </p:nvSpPr>
        <p:spPr>
          <a:xfrm>
            <a:off x="8175218" y="4603185"/>
            <a:ext cx="2093695" cy="584775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>
            <a:defPPr>
              <a:defRPr lang="es-CL"/>
            </a:defPPr>
            <a:lvl1pPr algn="ctr">
              <a:defRPr sz="3200" b="1">
                <a:solidFill>
                  <a:srgbClr val="3778A3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s-ES" dirty="0"/>
              <a:t>17.236</a:t>
            </a:r>
          </a:p>
        </p:txBody>
      </p:sp>
      <p:pic>
        <p:nvPicPr>
          <p:cNvPr id="59" name="Gráfico 58" descr="Familia con niño">
            <a:extLst>
              <a:ext uri="{FF2B5EF4-FFF2-40B4-BE49-F238E27FC236}">
                <a16:creationId xmlns:a16="http://schemas.microsoft.com/office/drawing/2014/main" id="{2580ADAD-985C-B315-9836-651100B030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23133" y="5275539"/>
            <a:ext cx="914400" cy="914400"/>
          </a:xfrm>
          <a:prstGeom prst="rect">
            <a:avLst/>
          </a:prstGeom>
        </p:spPr>
      </p:pic>
      <p:sp>
        <p:nvSpPr>
          <p:cNvPr id="60" name="42 CuadroTexto">
            <a:extLst>
              <a:ext uri="{FF2B5EF4-FFF2-40B4-BE49-F238E27FC236}">
                <a16:creationId xmlns:a16="http://schemas.microsoft.com/office/drawing/2014/main" id="{A3636CF9-D783-3F59-B005-41EA739C5764}"/>
              </a:ext>
            </a:extLst>
          </p:cNvPr>
          <p:cNvSpPr txBox="1"/>
          <p:nvPr/>
        </p:nvSpPr>
        <p:spPr>
          <a:xfrm>
            <a:off x="8424187" y="4980771"/>
            <a:ext cx="1593821" cy="369332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CASEN 2022</a:t>
            </a:r>
          </a:p>
        </p:txBody>
      </p: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7B5214D9-B434-CD1A-2EB8-199E6D6F8279}"/>
              </a:ext>
            </a:extLst>
          </p:cNvPr>
          <p:cNvCxnSpPr>
            <a:cxnSpLocks/>
          </p:cNvCxnSpPr>
          <p:nvPr/>
        </p:nvCxnSpPr>
        <p:spPr>
          <a:xfrm>
            <a:off x="3969413" y="1741834"/>
            <a:ext cx="4253173" cy="0"/>
          </a:xfrm>
          <a:prstGeom prst="line">
            <a:avLst/>
          </a:prstGeom>
          <a:ln w="12700">
            <a:solidFill>
              <a:srgbClr val="3778A3"/>
            </a:solidFill>
            <a:prstDash val="sysDash"/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CuadroTexto 62">
            <a:extLst>
              <a:ext uri="{FF2B5EF4-FFF2-40B4-BE49-F238E27FC236}">
                <a16:creationId xmlns:a16="http://schemas.microsoft.com/office/drawing/2014/main" id="{0BB99CBA-1EA1-C904-C44D-8608A42D77E0}"/>
              </a:ext>
            </a:extLst>
          </p:cNvPr>
          <p:cNvSpPr txBox="1"/>
          <p:nvPr/>
        </p:nvSpPr>
        <p:spPr>
          <a:xfrm>
            <a:off x="632712" y="1021458"/>
            <a:ext cx="103553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32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66%</a:t>
            </a:r>
            <a:endParaRPr lang="es-ES" sz="2800" dirty="0">
              <a:solidFill>
                <a:srgbClr val="3778A3"/>
              </a:solidFill>
              <a:latin typeface="Arial Nova Light" panose="020B0304020202020204" pitchFamily="34" charset="0"/>
            </a:endParaRPr>
          </a:p>
        </p:txBody>
      </p:sp>
      <p:sp>
        <p:nvSpPr>
          <p:cNvPr id="192" name="CuadroTexto 191">
            <a:extLst>
              <a:ext uri="{FF2B5EF4-FFF2-40B4-BE49-F238E27FC236}">
                <a16:creationId xmlns:a16="http://schemas.microsoft.com/office/drawing/2014/main" id="{A6EA3BF4-7099-6248-01FF-213732877613}"/>
              </a:ext>
            </a:extLst>
          </p:cNvPr>
          <p:cNvSpPr txBox="1"/>
          <p:nvPr/>
        </p:nvSpPr>
        <p:spPr>
          <a:xfrm>
            <a:off x="187155" y="1452502"/>
            <a:ext cx="19088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400" dirty="0">
                <a:solidFill>
                  <a:srgbClr val="3778A3"/>
                </a:solidFill>
                <a:latin typeface="Arial Nova Light" panose="020B0304020202020204" pitchFamily="34" charset="0"/>
              </a:rPr>
              <a:t>Está asociado a familias vulnerables</a:t>
            </a:r>
          </a:p>
        </p:txBody>
      </p:sp>
      <p:sp>
        <p:nvSpPr>
          <p:cNvPr id="194" name="Elipse 193">
            <a:extLst>
              <a:ext uri="{FF2B5EF4-FFF2-40B4-BE49-F238E27FC236}">
                <a16:creationId xmlns:a16="http://schemas.microsoft.com/office/drawing/2014/main" id="{A990C607-02E7-0074-B391-5EB24CDE6C95}"/>
              </a:ext>
            </a:extLst>
          </p:cNvPr>
          <p:cNvSpPr/>
          <p:nvPr/>
        </p:nvSpPr>
        <p:spPr>
          <a:xfrm>
            <a:off x="306265" y="778066"/>
            <a:ext cx="1656334" cy="1656334"/>
          </a:xfrm>
          <a:prstGeom prst="ellipse">
            <a:avLst/>
          </a:prstGeom>
          <a:noFill/>
          <a:ln>
            <a:solidFill>
              <a:srgbClr val="3778A3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95" name="CuadroTexto 194">
            <a:extLst>
              <a:ext uri="{FF2B5EF4-FFF2-40B4-BE49-F238E27FC236}">
                <a16:creationId xmlns:a16="http://schemas.microsoft.com/office/drawing/2014/main" id="{10C2F117-4798-446F-DA17-ADD2931CA6A4}"/>
              </a:ext>
            </a:extLst>
          </p:cNvPr>
          <p:cNvSpPr txBox="1"/>
          <p:nvPr/>
        </p:nvSpPr>
        <p:spPr>
          <a:xfrm>
            <a:off x="632712" y="3002634"/>
            <a:ext cx="103553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32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33%</a:t>
            </a:r>
            <a:endParaRPr lang="es-ES" sz="2800" dirty="0">
              <a:solidFill>
                <a:srgbClr val="3778A3"/>
              </a:solidFill>
              <a:latin typeface="Arial Nova Light" panose="020B0304020202020204" pitchFamily="34" charset="0"/>
            </a:endParaRPr>
          </a:p>
        </p:txBody>
      </p:sp>
      <p:sp>
        <p:nvSpPr>
          <p:cNvPr id="196" name="CuadroTexto 195">
            <a:extLst>
              <a:ext uri="{FF2B5EF4-FFF2-40B4-BE49-F238E27FC236}">
                <a16:creationId xmlns:a16="http://schemas.microsoft.com/office/drawing/2014/main" id="{99A038A4-4869-F1BD-F878-A02943926900}"/>
              </a:ext>
            </a:extLst>
          </p:cNvPr>
          <p:cNvSpPr txBox="1"/>
          <p:nvPr/>
        </p:nvSpPr>
        <p:spPr>
          <a:xfrm>
            <a:off x="187155" y="3433678"/>
            <a:ext cx="1908841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400" dirty="0">
                <a:solidFill>
                  <a:srgbClr val="3778A3"/>
                </a:solidFill>
                <a:latin typeface="Arial Nova Light" panose="020B0304020202020204" pitchFamily="34" charset="0"/>
              </a:rPr>
              <a:t>Está asociado a familias de sectores</a:t>
            </a:r>
          </a:p>
          <a:p>
            <a:pPr algn="ctr"/>
            <a:r>
              <a:rPr lang="es-ES" sz="1400" dirty="0">
                <a:solidFill>
                  <a:srgbClr val="3778A3"/>
                </a:solidFill>
                <a:latin typeface="Arial Nova Light" panose="020B0304020202020204" pitchFamily="34" charset="0"/>
              </a:rPr>
              <a:t>medios</a:t>
            </a:r>
          </a:p>
        </p:txBody>
      </p:sp>
      <p:sp>
        <p:nvSpPr>
          <p:cNvPr id="197" name="Elipse 196">
            <a:extLst>
              <a:ext uri="{FF2B5EF4-FFF2-40B4-BE49-F238E27FC236}">
                <a16:creationId xmlns:a16="http://schemas.microsoft.com/office/drawing/2014/main" id="{177A8E76-881F-BFB1-116B-A3991D648B71}"/>
              </a:ext>
            </a:extLst>
          </p:cNvPr>
          <p:cNvSpPr/>
          <p:nvPr/>
        </p:nvSpPr>
        <p:spPr>
          <a:xfrm>
            <a:off x="306265" y="2759242"/>
            <a:ext cx="1656334" cy="1656334"/>
          </a:xfrm>
          <a:prstGeom prst="ellipse">
            <a:avLst/>
          </a:prstGeom>
          <a:noFill/>
          <a:ln>
            <a:solidFill>
              <a:srgbClr val="3778A3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98" name="CuadroTexto 197">
            <a:extLst>
              <a:ext uri="{FF2B5EF4-FFF2-40B4-BE49-F238E27FC236}">
                <a16:creationId xmlns:a16="http://schemas.microsoft.com/office/drawing/2014/main" id="{7FD928D6-8A5A-AA1E-ABA1-9D38AD19E29E}"/>
              </a:ext>
            </a:extLst>
          </p:cNvPr>
          <p:cNvSpPr txBox="1"/>
          <p:nvPr/>
        </p:nvSpPr>
        <p:spPr>
          <a:xfrm>
            <a:off x="590680" y="4899374"/>
            <a:ext cx="11123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32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1,2%</a:t>
            </a:r>
            <a:endParaRPr lang="es-ES" sz="2800" dirty="0">
              <a:solidFill>
                <a:srgbClr val="3778A3"/>
              </a:solidFill>
              <a:latin typeface="Arial Nova Light" panose="020B0304020202020204" pitchFamily="34" charset="0"/>
            </a:endParaRPr>
          </a:p>
        </p:txBody>
      </p:sp>
      <p:sp>
        <p:nvSpPr>
          <p:cNvPr id="199" name="CuadroTexto 198">
            <a:extLst>
              <a:ext uri="{FF2B5EF4-FFF2-40B4-BE49-F238E27FC236}">
                <a16:creationId xmlns:a16="http://schemas.microsoft.com/office/drawing/2014/main" id="{9219DAB5-E944-3B09-C233-9A2A0D404575}"/>
              </a:ext>
            </a:extLst>
          </p:cNvPr>
          <p:cNvSpPr txBox="1"/>
          <p:nvPr/>
        </p:nvSpPr>
        <p:spPr>
          <a:xfrm>
            <a:off x="183533" y="5330418"/>
            <a:ext cx="1908841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400" dirty="0">
                <a:solidFill>
                  <a:srgbClr val="3778A3"/>
                </a:solidFill>
                <a:latin typeface="Arial Nova Light" panose="020B0304020202020204" pitchFamily="34" charset="0"/>
              </a:rPr>
              <a:t>Está asociado a familias de ingresos</a:t>
            </a:r>
          </a:p>
          <a:p>
            <a:pPr algn="ctr"/>
            <a:r>
              <a:rPr lang="es-ES" sz="1400" dirty="0">
                <a:solidFill>
                  <a:srgbClr val="3778A3"/>
                </a:solidFill>
                <a:latin typeface="Arial Nova Light" panose="020B0304020202020204" pitchFamily="34" charset="0"/>
              </a:rPr>
              <a:t>altos</a:t>
            </a:r>
          </a:p>
        </p:txBody>
      </p:sp>
      <p:sp>
        <p:nvSpPr>
          <p:cNvPr id="200" name="Elipse 199">
            <a:extLst>
              <a:ext uri="{FF2B5EF4-FFF2-40B4-BE49-F238E27FC236}">
                <a16:creationId xmlns:a16="http://schemas.microsoft.com/office/drawing/2014/main" id="{213E75E2-59B1-A194-04D2-0F76935F4DF2}"/>
              </a:ext>
            </a:extLst>
          </p:cNvPr>
          <p:cNvSpPr/>
          <p:nvPr/>
        </p:nvSpPr>
        <p:spPr>
          <a:xfrm>
            <a:off x="302643" y="4655982"/>
            <a:ext cx="1656334" cy="1656334"/>
          </a:xfrm>
          <a:prstGeom prst="ellipse">
            <a:avLst/>
          </a:prstGeom>
          <a:noFill/>
          <a:ln>
            <a:solidFill>
              <a:srgbClr val="3778A3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0" name="CuadroTexto 209">
            <a:extLst>
              <a:ext uri="{FF2B5EF4-FFF2-40B4-BE49-F238E27FC236}">
                <a16:creationId xmlns:a16="http://schemas.microsoft.com/office/drawing/2014/main" id="{0DBBEB62-4490-386F-0F67-6976E43FDF34}"/>
              </a:ext>
            </a:extLst>
          </p:cNvPr>
          <p:cNvSpPr txBox="1"/>
          <p:nvPr/>
        </p:nvSpPr>
        <p:spPr>
          <a:xfrm>
            <a:off x="10569408" y="1022539"/>
            <a:ext cx="103553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32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58%</a:t>
            </a:r>
            <a:endParaRPr lang="es-ES" sz="2800" dirty="0">
              <a:solidFill>
                <a:srgbClr val="3778A3"/>
              </a:solidFill>
              <a:latin typeface="Arial Nova Light" panose="020B0304020202020204" pitchFamily="34" charset="0"/>
            </a:endParaRPr>
          </a:p>
        </p:txBody>
      </p:sp>
      <p:sp>
        <p:nvSpPr>
          <p:cNvPr id="211" name="CuadroTexto 210">
            <a:extLst>
              <a:ext uri="{FF2B5EF4-FFF2-40B4-BE49-F238E27FC236}">
                <a16:creationId xmlns:a16="http://schemas.microsoft.com/office/drawing/2014/main" id="{B6F556FC-0613-E109-7C88-174C2FB44ADD}"/>
              </a:ext>
            </a:extLst>
          </p:cNvPr>
          <p:cNvSpPr txBox="1"/>
          <p:nvPr/>
        </p:nvSpPr>
        <p:spPr>
          <a:xfrm>
            <a:off x="10123851" y="1453583"/>
            <a:ext cx="19088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400" dirty="0">
                <a:solidFill>
                  <a:srgbClr val="3778A3"/>
                </a:solidFill>
                <a:latin typeface="Arial Nova Light" panose="020B0304020202020204" pitchFamily="34" charset="0"/>
              </a:rPr>
              <a:t>Está asociado a familias vulnerables</a:t>
            </a:r>
          </a:p>
        </p:txBody>
      </p:sp>
      <p:sp>
        <p:nvSpPr>
          <p:cNvPr id="212" name="Elipse 211">
            <a:extLst>
              <a:ext uri="{FF2B5EF4-FFF2-40B4-BE49-F238E27FC236}">
                <a16:creationId xmlns:a16="http://schemas.microsoft.com/office/drawing/2014/main" id="{3E9475DD-C66B-B205-2DD3-CA731CD5C8A7}"/>
              </a:ext>
            </a:extLst>
          </p:cNvPr>
          <p:cNvSpPr/>
          <p:nvPr/>
        </p:nvSpPr>
        <p:spPr>
          <a:xfrm>
            <a:off x="10242961" y="779147"/>
            <a:ext cx="1656334" cy="1656334"/>
          </a:xfrm>
          <a:prstGeom prst="ellipse">
            <a:avLst/>
          </a:prstGeom>
          <a:noFill/>
          <a:ln>
            <a:solidFill>
              <a:srgbClr val="3778A3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3" name="CuadroTexto 212">
            <a:extLst>
              <a:ext uri="{FF2B5EF4-FFF2-40B4-BE49-F238E27FC236}">
                <a16:creationId xmlns:a16="http://schemas.microsoft.com/office/drawing/2014/main" id="{815E3BA6-73FB-F6E2-66CD-B21DCFD16B0E}"/>
              </a:ext>
            </a:extLst>
          </p:cNvPr>
          <p:cNvSpPr txBox="1"/>
          <p:nvPr/>
        </p:nvSpPr>
        <p:spPr>
          <a:xfrm>
            <a:off x="10569408" y="3003715"/>
            <a:ext cx="103553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32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40%</a:t>
            </a:r>
            <a:endParaRPr lang="es-ES" sz="2800" dirty="0">
              <a:solidFill>
                <a:srgbClr val="3778A3"/>
              </a:solidFill>
              <a:latin typeface="Arial Nova Light" panose="020B0304020202020204" pitchFamily="34" charset="0"/>
            </a:endParaRPr>
          </a:p>
        </p:txBody>
      </p:sp>
      <p:sp>
        <p:nvSpPr>
          <p:cNvPr id="215" name="Elipse 214">
            <a:extLst>
              <a:ext uri="{FF2B5EF4-FFF2-40B4-BE49-F238E27FC236}">
                <a16:creationId xmlns:a16="http://schemas.microsoft.com/office/drawing/2014/main" id="{7FFCCC28-485D-3089-A8BA-0B96342402AC}"/>
              </a:ext>
            </a:extLst>
          </p:cNvPr>
          <p:cNvSpPr/>
          <p:nvPr/>
        </p:nvSpPr>
        <p:spPr>
          <a:xfrm>
            <a:off x="10242961" y="2760323"/>
            <a:ext cx="1656334" cy="1656334"/>
          </a:xfrm>
          <a:prstGeom prst="ellipse">
            <a:avLst/>
          </a:prstGeom>
          <a:noFill/>
          <a:ln>
            <a:solidFill>
              <a:srgbClr val="3778A3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6" name="CuadroTexto 215">
            <a:extLst>
              <a:ext uri="{FF2B5EF4-FFF2-40B4-BE49-F238E27FC236}">
                <a16:creationId xmlns:a16="http://schemas.microsoft.com/office/drawing/2014/main" id="{14F9B557-A2E1-CDE2-1718-552E8AA488DB}"/>
              </a:ext>
            </a:extLst>
          </p:cNvPr>
          <p:cNvSpPr txBox="1"/>
          <p:nvPr/>
        </p:nvSpPr>
        <p:spPr>
          <a:xfrm>
            <a:off x="10565786" y="4900455"/>
            <a:ext cx="103553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32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2%</a:t>
            </a:r>
            <a:endParaRPr lang="es-ES" sz="2800" dirty="0">
              <a:solidFill>
                <a:srgbClr val="3778A3"/>
              </a:solidFill>
              <a:latin typeface="Arial Nova Light" panose="020B0304020202020204" pitchFamily="34" charset="0"/>
            </a:endParaRPr>
          </a:p>
        </p:txBody>
      </p:sp>
      <p:sp>
        <p:nvSpPr>
          <p:cNvPr id="217" name="CuadroTexto 216">
            <a:extLst>
              <a:ext uri="{FF2B5EF4-FFF2-40B4-BE49-F238E27FC236}">
                <a16:creationId xmlns:a16="http://schemas.microsoft.com/office/drawing/2014/main" id="{A0DE3F7E-3BB5-E465-12D3-B9DAE5AB109F}"/>
              </a:ext>
            </a:extLst>
          </p:cNvPr>
          <p:cNvSpPr txBox="1"/>
          <p:nvPr/>
        </p:nvSpPr>
        <p:spPr>
          <a:xfrm>
            <a:off x="10120229" y="5331499"/>
            <a:ext cx="1908841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400" dirty="0">
                <a:solidFill>
                  <a:srgbClr val="3778A3"/>
                </a:solidFill>
                <a:latin typeface="Arial Nova Light" panose="020B0304020202020204" pitchFamily="34" charset="0"/>
              </a:rPr>
              <a:t>Está asociado a familias de ingresos</a:t>
            </a:r>
          </a:p>
          <a:p>
            <a:pPr algn="ctr"/>
            <a:r>
              <a:rPr lang="es-ES" sz="1400" dirty="0">
                <a:solidFill>
                  <a:srgbClr val="3778A3"/>
                </a:solidFill>
                <a:latin typeface="Arial Nova Light" panose="020B0304020202020204" pitchFamily="34" charset="0"/>
              </a:rPr>
              <a:t>altos</a:t>
            </a:r>
          </a:p>
        </p:txBody>
      </p:sp>
      <p:sp>
        <p:nvSpPr>
          <p:cNvPr id="218" name="Elipse 217">
            <a:extLst>
              <a:ext uri="{FF2B5EF4-FFF2-40B4-BE49-F238E27FC236}">
                <a16:creationId xmlns:a16="http://schemas.microsoft.com/office/drawing/2014/main" id="{8365F37C-22B3-350A-448B-569693C107A3}"/>
              </a:ext>
            </a:extLst>
          </p:cNvPr>
          <p:cNvSpPr/>
          <p:nvPr/>
        </p:nvSpPr>
        <p:spPr>
          <a:xfrm>
            <a:off x="10239339" y="4657063"/>
            <a:ext cx="1656334" cy="1656334"/>
          </a:xfrm>
          <a:prstGeom prst="ellipse">
            <a:avLst/>
          </a:prstGeom>
          <a:noFill/>
          <a:ln>
            <a:solidFill>
              <a:srgbClr val="3778A3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20" name="42 CuadroTexto">
            <a:extLst>
              <a:ext uri="{FF2B5EF4-FFF2-40B4-BE49-F238E27FC236}">
                <a16:creationId xmlns:a16="http://schemas.microsoft.com/office/drawing/2014/main" id="{882F2700-95C4-A00D-9EA7-28FF7463A6F7}"/>
              </a:ext>
            </a:extLst>
          </p:cNvPr>
          <p:cNvSpPr txBox="1"/>
          <p:nvPr/>
        </p:nvSpPr>
        <p:spPr>
          <a:xfrm>
            <a:off x="3803672" y="1347864"/>
            <a:ext cx="4584656" cy="461665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rgbClr val="3778A3"/>
                </a:solidFill>
                <a:latin typeface="Arial Nova Light" panose="020B0304020202020204" pitchFamily="34" charset="0"/>
              </a:rPr>
              <a:t>Variación de </a:t>
            </a:r>
            <a:r>
              <a:rPr lang="es-ES" sz="24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-0,1%</a:t>
            </a:r>
            <a:endParaRPr lang="es-ES" sz="1600" b="1" dirty="0">
              <a:solidFill>
                <a:srgbClr val="3778A3"/>
              </a:solidFill>
              <a:latin typeface="Arial Nova Light" panose="020B0304020202020204" pitchFamily="34" charset="0"/>
            </a:endParaRPr>
          </a:p>
        </p:txBody>
      </p:sp>
      <p:sp>
        <p:nvSpPr>
          <p:cNvPr id="222" name="42 CuadroTexto">
            <a:extLst>
              <a:ext uri="{FF2B5EF4-FFF2-40B4-BE49-F238E27FC236}">
                <a16:creationId xmlns:a16="http://schemas.microsoft.com/office/drawing/2014/main" id="{746417DB-C1BB-7F44-0C79-C8742597C58F}"/>
              </a:ext>
            </a:extLst>
          </p:cNvPr>
          <p:cNvSpPr txBox="1"/>
          <p:nvPr/>
        </p:nvSpPr>
        <p:spPr>
          <a:xfrm>
            <a:off x="3808642" y="3609992"/>
            <a:ext cx="4584656" cy="338554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rgbClr val="3778A3"/>
                </a:solidFill>
                <a:latin typeface="Arial Nova Light" panose="020B0304020202020204" pitchFamily="34" charset="0"/>
              </a:rPr>
              <a:t>Familias entre los deciles de ingresos V y IX</a:t>
            </a:r>
          </a:p>
        </p:txBody>
      </p:sp>
      <p:cxnSp>
        <p:nvCxnSpPr>
          <p:cNvPr id="223" name="Conector recto 222">
            <a:extLst>
              <a:ext uri="{FF2B5EF4-FFF2-40B4-BE49-F238E27FC236}">
                <a16:creationId xmlns:a16="http://schemas.microsoft.com/office/drawing/2014/main" id="{89D6BA67-72A3-3FA3-A70F-20D7F8812A84}"/>
              </a:ext>
            </a:extLst>
          </p:cNvPr>
          <p:cNvCxnSpPr>
            <a:cxnSpLocks/>
          </p:cNvCxnSpPr>
          <p:nvPr/>
        </p:nvCxnSpPr>
        <p:spPr>
          <a:xfrm>
            <a:off x="4000994" y="3638201"/>
            <a:ext cx="4253173" cy="0"/>
          </a:xfrm>
          <a:prstGeom prst="line">
            <a:avLst/>
          </a:prstGeom>
          <a:ln w="12700">
            <a:solidFill>
              <a:srgbClr val="3778A3"/>
            </a:solidFill>
            <a:prstDash val="sysDash"/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4" name="42 CuadroTexto">
            <a:extLst>
              <a:ext uri="{FF2B5EF4-FFF2-40B4-BE49-F238E27FC236}">
                <a16:creationId xmlns:a16="http://schemas.microsoft.com/office/drawing/2014/main" id="{2118C584-E9DA-DFCF-75AF-47AFA01973DA}"/>
              </a:ext>
            </a:extLst>
          </p:cNvPr>
          <p:cNvSpPr txBox="1"/>
          <p:nvPr/>
        </p:nvSpPr>
        <p:spPr>
          <a:xfrm>
            <a:off x="3835253" y="3262702"/>
            <a:ext cx="4584656" cy="461665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rgbClr val="3778A3"/>
                </a:solidFill>
                <a:latin typeface="Arial Nova Light" panose="020B0304020202020204" pitchFamily="34" charset="0"/>
              </a:rPr>
              <a:t>Variación de </a:t>
            </a:r>
            <a:r>
              <a:rPr lang="es-ES" sz="24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38%</a:t>
            </a:r>
            <a:endParaRPr lang="es-ES" sz="1600" b="1" dirty="0">
              <a:solidFill>
                <a:srgbClr val="3778A3"/>
              </a:solidFill>
              <a:latin typeface="Arial Nova Light" panose="020B0304020202020204" pitchFamily="34" charset="0"/>
            </a:endParaRPr>
          </a:p>
        </p:txBody>
      </p:sp>
      <p:sp>
        <p:nvSpPr>
          <p:cNvPr id="225" name="42 CuadroTexto">
            <a:extLst>
              <a:ext uri="{FF2B5EF4-FFF2-40B4-BE49-F238E27FC236}">
                <a16:creationId xmlns:a16="http://schemas.microsoft.com/office/drawing/2014/main" id="{CB1BA474-FFDB-BEB1-6E37-752AD92039FD}"/>
              </a:ext>
            </a:extLst>
          </p:cNvPr>
          <p:cNvSpPr txBox="1"/>
          <p:nvPr/>
        </p:nvSpPr>
        <p:spPr>
          <a:xfrm>
            <a:off x="3777061" y="5591203"/>
            <a:ext cx="4584656" cy="338554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rgbClr val="3778A3"/>
                </a:solidFill>
                <a:latin typeface="Arial Nova Light" panose="020B0304020202020204" pitchFamily="34" charset="0"/>
              </a:rPr>
              <a:t>Familias en el decil X</a:t>
            </a:r>
          </a:p>
        </p:txBody>
      </p:sp>
      <p:cxnSp>
        <p:nvCxnSpPr>
          <p:cNvPr id="226" name="Conector recto 225">
            <a:extLst>
              <a:ext uri="{FF2B5EF4-FFF2-40B4-BE49-F238E27FC236}">
                <a16:creationId xmlns:a16="http://schemas.microsoft.com/office/drawing/2014/main" id="{D02D4532-9DD0-18E9-D36C-4F3DBEEA9916}"/>
              </a:ext>
            </a:extLst>
          </p:cNvPr>
          <p:cNvCxnSpPr>
            <a:cxnSpLocks/>
          </p:cNvCxnSpPr>
          <p:nvPr/>
        </p:nvCxnSpPr>
        <p:spPr>
          <a:xfrm>
            <a:off x="3969413" y="5619412"/>
            <a:ext cx="4253173" cy="0"/>
          </a:xfrm>
          <a:prstGeom prst="line">
            <a:avLst/>
          </a:prstGeom>
          <a:ln w="12700">
            <a:solidFill>
              <a:srgbClr val="3778A3"/>
            </a:solidFill>
            <a:prstDash val="sysDash"/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7" name="42 CuadroTexto">
            <a:extLst>
              <a:ext uri="{FF2B5EF4-FFF2-40B4-BE49-F238E27FC236}">
                <a16:creationId xmlns:a16="http://schemas.microsoft.com/office/drawing/2014/main" id="{DA8BC7F9-7608-2D96-D92A-2C1F5F2DC367}"/>
              </a:ext>
            </a:extLst>
          </p:cNvPr>
          <p:cNvSpPr txBox="1"/>
          <p:nvPr/>
        </p:nvSpPr>
        <p:spPr>
          <a:xfrm>
            <a:off x="4529946" y="5225442"/>
            <a:ext cx="3143149" cy="461665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rgbClr val="3778A3"/>
                </a:solidFill>
                <a:latin typeface="Arial Nova Light" panose="020B0304020202020204" pitchFamily="34" charset="0"/>
              </a:rPr>
              <a:t>Variación de </a:t>
            </a:r>
            <a:r>
              <a:rPr lang="es-ES" sz="24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70%</a:t>
            </a:r>
            <a:endParaRPr lang="es-ES" sz="1600" b="1" dirty="0">
              <a:solidFill>
                <a:srgbClr val="3778A3"/>
              </a:solidFill>
              <a:latin typeface="Arial Nova Light" panose="020B0304020202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EF14912-18DF-86FF-58E3-C0DED19E80EF}"/>
              </a:ext>
            </a:extLst>
          </p:cNvPr>
          <p:cNvSpPr txBox="1"/>
          <p:nvPr/>
        </p:nvSpPr>
        <p:spPr>
          <a:xfrm>
            <a:off x="154861" y="234718"/>
            <a:ext cx="104371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R</a:t>
            </a:r>
            <a:r>
              <a:rPr lang="es-CL" sz="20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ESULTADOS POR CLASIFICACIÓN SOCIOECONÓMICA | </a:t>
            </a:r>
            <a:r>
              <a:rPr lang="es-ES" sz="20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RHA + RHD</a:t>
            </a:r>
            <a:endParaRPr lang="es-CL" sz="2000" b="1" dirty="0">
              <a:solidFill>
                <a:srgbClr val="3778A3"/>
              </a:solidFill>
              <a:latin typeface="Arial Nova Light" panose="020B0304020202020204" pitchFamily="34" charset="0"/>
            </a:endParaRP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A3FE4EAB-C99A-C8BE-1BEB-3909A883555B}"/>
              </a:ext>
            </a:extLst>
          </p:cNvPr>
          <p:cNvCxnSpPr>
            <a:cxnSpLocks/>
          </p:cNvCxnSpPr>
          <p:nvPr/>
        </p:nvCxnSpPr>
        <p:spPr>
          <a:xfrm>
            <a:off x="0" y="2604657"/>
            <a:ext cx="12192000" cy="0"/>
          </a:xfrm>
          <a:prstGeom prst="line">
            <a:avLst/>
          </a:prstGeom>
          <a:ln w="6350">
            <a:solidFill>
              <a:srgbClr val="3778A3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E08CFF03-DE53-CE3D-80B7-679DF7990E41}"/>
              </a:ext>
            </a:extLst>
          </p:cNvPr>
          <p:cNvCxnSpPr>
            <a:cxnSpLocks/>
          </p:cNvCxnSpPr>
          <p:nvPr/>
        </p:nvCxnSpPr>
        <p:spPr>
          <a:xfrm>
            <a:off x="-1922" y="4530439"/>
            <a:ext cx="12192000" cy="0"/>
          </a:xfrm>
          <a:prstGeom prst="line">
            <a:avLst/>
          </a:prstGeom>
          <a:ln w="6350">
            <a:solidFill>
              <a:srgbClr val="3778A3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C08FAE5A-E159-96B0-EEDF-A8C32635BEF8}"/>
              </a:ext>
            </a:extLst>
          </p:cNvPr>
          <p:cNvSpPr txBox="1"/>
          <p:nvPr/>
        </p:nvSpPr>
        <p:spPr>
          <a:xfrm>
            <a:off x="10113085" y="3431530"/>
            <a:ext cx="1908841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400" dirty="0">
                <a:solidFill>
                  <a:srgbClr val="3778A3"/>
                </a:solidFill>
                <a:latin typeface="Arial Nova Light" panose="020B0304020202020204" pitchFamily="34" charset="0"/>
              </a:rPr>
              <a:t>Está asociado a familias de sectores</a:t>
            </a:r>
          </a:p>
          <a:p>
            <a:pPr algn="ctr"/>
            <a:r>
              <a:rPr lang="es-ES" sz="1400" dirty="0">
                <a:solidFill>
                  <a:srgbClr val="3778A3"/>
                </a:solidFill>
                <a:latin typeface="Arial Nova Light" panose="020B0304020202020204" pitchFamily="34" charset="0"/>
              </a:rPr>
              <a:t>medios</a:t>
            </a:r>
          </a:p>
        </p:txBody>
      </p:sp>
      <p:sp>
        <p:nvSpPr>
          <p:cNvPr id="6" name="CuadroTexto 98">
            <a:extLst>
              <a:ext uri="{FF2B5EF4-FFF2-40B4-BE49-F238E27FC236}">
                <a16:creationId xmlns:a16="http://schemas.microsoft.com/office/drawing/2014/main" id="{7C1944F1-E7AD-038D-285E-26E713BA3950}"/>
              </a:ext>
            </a:extLst>
          </p:cNvPr>
          <p:cNvSpPr txBox="1"/>
          <p:nvPr/>
        </p:nvSpPr>
        <p:spPr>
          <a:xfrm>
            <a:off x="8981401" y="0"/>
            <a:ext cx="3208677" cy="256535"/>
          </a:xfrm>
          <a:prstGeom prst="rect">
            <a:avLst/>
          </a:prstGeom>
          <a:noFill/>
          <a:ln>
            <a:noFill/>
          </a:ln>
        </p:spPr>
        <p:txBody>
          <a:bodyPr wrap="square" lIns="121911" tIns="60955" rIns="121911" bIns="60955" rtlCol="0">
            <a:spAutoFit/>
          </a:bodyPr>
          <a:lstStyle>
            <a:defPPr>
              <a:defRPr lang="es-ES"/>
            </a:defPPr>
            <a:lvl1pPr marL="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6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3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4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6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867" b="1" spc="67" dirty="0">
                <a:solidFill>
                  <a:srgbClr val="3778A3"/>
                </a:solidFill>
                <a:latin typeface="Arial Nova Light" panose="020B0304020202020204" pitchFamily="34" charset="0"/>
                <a:cs typeface="Helvetica Neue"/>
              </a:rPr>
              <a:t>BALANCE DE VIVIENDA 2023</a:t>
            </a:r>
          </a:p>
        </p:txBody>
      </p:sp>
    </p:spTree>
    <p:extLst>
      <p:ext uri="{BB962C8B-B14F-4D97-AF65-F5344CB8AC3E}">
        <p14:creationId xmlns:p14="http://schemas.microsoft.com/office/powerpoint/2010/main" val="2006478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"/>
          <p:cNvSpPr/>
          <p:nvPr/>
        </p:nvSpPr>
        <p:spPr>
          <a:xfrm rot="5400000">
            <a:off x="5903323" y="569323"/>
            <a:ext cx="385355" cy="12192000"/>
          </a:xfrm>
          <a:prstGeom prst="rect">
            <a:avLst/>
          </a:prstGeom>
          <a:solidFill>
            <a:srgbClr val="3778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1" tIns="60955" rIns="121911" bIns="60955" rtlCol="0" anchor="ctr"/>
          <a:lstStyle/>
          <a:p>
            <a:pPr algn="ctr"/>
            <a:endParaRPr lang="es-CL" sz="2400" dirty="0">
              <a:solidFill>
                <a:schemeClr val="tx1"/>
              </a:solidFill>
              <a:latin typeface="Arial Nova Light" panose="020B0304020202020204" pitchFamily="34" charset="0"/>
            </a:endParaRPr>
          </a:p>
        </p:txBody>
      </p:sp>
      <p:pic>
        <p:nvPicPr>
          <p:cNvPr id="193" name="Imagen 33" descr="logo cchs fondo azul.psd">
            <a:extLst>
              <a:ext uri="{FF2B5EF4-FFF2-40B4-BE49-F238E27FC236}">
                <a16:creationId xmlns:a16="http://schemas.microsoft.com/office/drawing/2014/main" id="{D411EA86-97FA-4AE8-8615-C35B5BBEF5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90428" y="6553484"/>
            <a:ext cx="847069" cy="229075"/>
          </a:xfrm>
          <a:prstGeom prst="rect">
            <a:avLst/>
          </a:prstGeom>
        </p:spPr>
      </p:pic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FDC836FF-1F8A-4EBF-A539-9046F0688DB4}"/>
              </a:ext>
            </a:extLst>
          </p:cNvPr>
          <p:cNvCxnSpPr>
            <a:cxnSpLocks/>
          </p:cNvCxnSpPr>
          <p:nvPr/>
        </p:nvCxnSpPr>
        <p:spPr>
          <a:xfrm>
            <a:off x="6972971" y="6309315"/>
            <a:ext cx="2008430" cy="0"/>
          </a:xfrm>
          <a:prstGeom prst="line">
            <a:avLst/>
          </a:prstGeom>
          <a:ln>
            <a:solidFill>
              <a:schemeClr val="bg1"/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>
            <a:extLst>
              <a:ext uri="{FF2B5EF4-FFF2-40B4-BE49-F238E27FC236}">
                <a16:creationId xmlns:a16="http://schemas.microsoft.com/office/drawing/2014/main" id="{E0BAAA83-17B9-AD86-D2C8-0F436BCB69E8}"/>
              </a:ext>
            </a:extLst>
          </p:cNvPr>
          <p:cNvSpPr txBox="1"/>
          <p:nvPr/>
        </p:nvSpPr>
        <p:spPr>
          <a:xfrm>
            <a:off x="154862" y="234718"/>
            <a:ext cx="104371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R</a:t>
            </a:r>
            <a:r>
              <a:rPr lang="es-CL" sz="20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ESULTADOS POR CONFORMACIÓN FAMILIAR | </a:t>
            </a:r>
            <a:r>
              <a:rPr lang="es-ES" sz="20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RHA + RHD</a:t>
            </a:r>
            <a:endParaRPr lang="es-CL" sz="2000" b="1" dirty="0">
              <a:solidFill>
                <a:srgbClr val="3778A3"/>
              </a:solidFill>
              <a:latin typeface="Arial Nova Light" panose="020B0304020202020204" pitchFamily="34" charset="0"/>
            </a:endParaRPr>
          </a:p>
        </p:txBody>
      </p:sp>
      <p:pic>
        <p:nvPicPr>
          <p:cNvPr id="16" name="Gráfico 15" descr="Hombre">
            <a:extLst>
              <a:ext uri="{FF2B5EF4-FFF2-40B4-BE49-F238E27FC236}">
                <a16:creationId xmlns:a16="http://schemas.microsoft.com/office/drawing/2014/main" id="{DCB80746-61CC-E023-7F13-47D832088E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985212" y="779899"/>
            <a:ext cx="809786" cy="809786"/>
          </a:xfrm>
          <a:prstGeom prst="rect">
            <a:avLst/>
          </a:prstGeom>
        </p:spPr>
      </p:pic>
      <p:pic>
        <p:nvPicPr>
          <p:cNvPr id="18" name="Gráfico 17" descr="Mujer con bebé">
            <a:extLst>
              <a:ext uri="{FF2B5EF4-FFF2-40B4-BE49-F238E27FC236}">
                <a16:creationId xmlns:a16="http://schemas.microsoft.com/office/drawing/2014/main" id="{6F045336-823A-D90F-9F71-FA56F421C51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583290" y="779899"/>
            <a:ext cx="810000" cy="810000"/>
          </a:xfrm>
          <a:prstGeom prst="rect">
            <a:avLst/>
          </a:prstGeom>
        </p:spPr>
      </p:pic>
      <p:pic>
        <p:nvPicPr>
          <p:cNvPr id="28" name="Gráfico 27" descr="Familia con niño">
            <a:extLst>
              <a:ext uri="{FF2B5EF4-FFF2-40B4-BE49-F238E27FC236}">
                <a16:creationId xmlns:a16="http://schemas.microsoft.com/office/drawing/2014/main" id="{B2E47B4A-7457-9463-339A-F9DC58DD72F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150204" y="779899"/>
            <a:ext cx="810000" cy="810000"/>
          </a:xfrm>
          <a:prstGeom prst="rect">
            <a:avLst/>
          </a:prstGeom>
        </p:spPr>
      </p:pic>
      <p:pic>
        <p:nvPicPr>
          <p:cNvPr id="29" name="Gráfico 28" descr="Grupo de hombres">
            <a:extLst>
              <a:ext uri="{FF2B5EF4-FFF2-40B4-BE49-F238E27FC236}">
                <a16:creationId xmlns:a16="http://schemas.microsoft.com/office/drawing/2014/main" id="{AB09E5A7-E2AC-0202-716C-06A3C2F69C8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1041245" y="779685"/>
            <a:ext cx="810000" cy="810000"/>
          </a:xfrm>
          <a:prstGeom prst="rect">
            <a:avLst/>
          </a:prstGeom>
        </p:spPr>
      </p:pic>
      <p:pic>
        <p:nvPicPr>
          <p:cNvPr id="30" name="Gráfico 29" descr="Familia con niño">
            <a:extLst>
              <a:ext uri="{FF2B5EF4-FFF2-40B4-BE49-F238E27FC236}">
                <a16:creationId xmlns:a16="http://schemas.microsoft.com/office/drawing/2014/main" id="{E3ED13AF-589D-991A-B256-296D12AE555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403354" y="779685"/>
            <a:ext cx="810000" cy="810000"/>
          </a:xfrm>
          <a:prstGeom prst="rect">
            <a:avLst/>
          </a:prstGeom>
        </p:spPr>
      </p:pic>
      <p:pic>
        <p:nvPicPr>
          <p:cNvPr id="33" name="Gráfico 32" descr="Género">
            <a:extLst>
              <a:ext uri="{FF2B5EF4-FFF2-40B4-BE49-F238E27FC236}">
                <a16:creationId xmlns:a16="http://schemas.microsoft.com/office/drawing/2014/main" id="{F675F263-9213-C888-50C3-03D6BED440F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446435" y="779685"/>
            <a:ext cx="810000" cy="810000"/>
          </a:xfrm>
          <a:prstGeom prst="rect">
            <a:avLst/>
          </a:prstGeom>
        </p:spPr>
      </p:pic>
      <p:sp>
        <p:nvSpPr>
          <p:cNvPr id="34" name="42 CuadroTexto">
            <a:extLst>
              <a:ext uri="{FF2B5EF4-FFF2-40B4-BE49-F238E27FC236}">
                <a16:creationId xmlns:a16="http://schemas.microsoft.com/office/drawing/2014/main" id="{27ED1D7C-0952-C31B-2A39-2944ED556AFC}"/>
              </a:ext>
            </a:extLst>
          </p:cNvPr>
          <p:cNvSpPr txBox="1"/>
          <p:nvPr/>
        </p:nvSpPr>
        <p:spPr>
          <a:xfrm>
            <a:off x="1593480" y="2066739"/>
            <a:ext cx="1700146" cy="369332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Unipersonales</a:t>
            </a:r>
            <a:endParaRPr lang="es-ES" sz="1600" b="1" dirty="0">
              <a:solidFill>
                <a:srgbClr val="3778A3"/>
              </a:solidFill>
              <a:latin typeface="Arial Nova Light" panose="020B0304020202020204" pitchFamily="34" charset="0"/>
            </a:endParaRPr>
          </a:p>
        </p:txBody>
      </p:sp>
      <p:sp>
        <p:nvSpPr>
          <p:cNvPr id="35" name="42 CuadroTexto">
            <a:extLst>
              <a:ext uri="{FF2B5EF4-FFF2-40B4-BE49-F238E27FC236}">
                <a16:creationId xmlns:a16="http://schemas.microsoft.com/office/drawing/2014/main" id="{73D69557-2326-F3B7-008A-B5F0C54B1FB3}"/>
              </a:ext>
            </a:extLst>
          </p:cNvPr>
          <p:cNvSpPr txBox="1"/>
          <p:nvPr/>
        </p:nvSpPr>
        <p:spPr>
          <a:xfrm>
            <a:off x="8189892" y="2066739"/>
            <a:ext cx="1700146" cy="369332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Uniparentales</a:t>
            </a:r>
            <a:endParaRPr lang="es-ES" sz="1600" b="1" dirty="0">
              <a:solidFill>
                <a:srgbClr val="3778A3"/>
              </a:solidFill>
              <a:latin typeface="Arial Nova Light" panose="020B0304020202020204" pitchFamily="34" charset="0"/>
            </a:endParaRPr>
          </a:p>
        </p:txBody>
      </p:sp>
      <p:sp>
        <p:nvSpPr>
          <p:cNvPr id="36" name="42 CuadroTexto">
            <a:extLst>
              <a:ext uri="{FF2B5EF4-FFF2-40B4-BE49-F238E27FC236}">
                <a16:creationId xmlns:a16="http://schemas.microsoft.com/office/drawing/2014/main" id="{8CBE78A9-09CE-C32B-2158-3B256569A2F5}"/>
              </a:ext>
            </a:extLst>
          </p:cNvPr>
          <p:cNvSpPr txBox="1"/>
          <p:nvPr/>
        </p:nvSpPr>
        <p:spPr>
          <a:xfrm>
            <a:off x="3748191" y="2066739"/>
            <a:ext cx="1700146" cy="369332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Biparentales</a:t>
            </a:r>
            <a:endParaRPr lang="es-ES" sz="1600" b="1" dirty="0">
              <a:solidFill>
                <a:srgbClr val="3778A3"/>
              </a:solidFill>
              <a:latin typeface="Arial Nova Light" panose="020B0304020202020204" pitchFamily="34" charset="0"/>
            </a:endParaRPr>
          </a:p>
        </p:txBody>
      </p:sp>
      <p:sp>
        <p:nvSpPr>
          <p:cNvPr id="37" name="42 CuadroTexto">
            <a:extLst>
              <a:ext uri="{FF2B5EF4-FFF2-40B4-BE49-F238E27FC236}">
                <a16:creationId xmlns:a16="http://schemas.microsoft.com/office/drawing/2014/main" id="{4D5A5126-224B-EF7B-EF09-0DBD94DD75BF}"/>
              </a:ext>
            </a:extLst>
          </p:cNvPr>
          <p:cNvSpPr txBox="1"/>
          <p:nvPr/>
        </p:nvSpPr>
        <p:spPr>
          <a:xfrm>
            <a:off x="10279287" y="2066739"/>
            <a:ext cx="1700146" cy="369332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Extensos</a:t>
            </a:r>
            <a:endParaRPr lang="es-ES" sz="1600" b="1" dirty="0">
              <a:solidFill>
                <a:srgbClr val="3778A3"/>
              </a:solidFill>
              <a:latin typeface="Arial Nova Light" panose="020B0304020202020204" pitchFamily="34" charset="0"/>
            </a:endParaRPr>
          </a:p>
        </p:txBody>
      </p:sp>
      <p:sp>
        <p:nvSpPr>
          <p:cNvPr id="38" name="42 CuadroTexto">
            <a:extLst>
              <a:ext uri="{FF2B5EF4-FFF2-40B4-BE49-F238E27FC236}">
                <a16:creationId xmlns:a16="http://schemas.microsoft.com/office/drawing/2014/main" id="{6082F2DF-E748-C61E-C665-EAFB8123B8A7}"/>
              </a:ext>
            </a:extLst>
          </p:cNvPr>
          <p:cNvSpPr txBox="1"/>
          <p:nvPr/>
        </p:nvSpPr>
        <p:spPr>
          <a:xfrm>
            <a:off x="6044422" y="2066739"/>
            <a:ext cx="1700146" cy="369332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Sin Núcleo</a:t>
            </a:r>
            <a:endParaRPr lang="es-ES" sz="1600" b="1" dirty="0">
              <a:solidFill>
                <a:srgbClr val="3778A3"/>
              </a:solidFill>
              <a:latin typeface="Arial Nova Light" panose="020B0304020202020204" pitchFamily="34" charset="0"/>
            </a:endParaRPr>
          </a:p>
        </p:txBody>
      </p:sp>
      <p:sp>
        <p:nvSpPr>
          <p:cNvPr id="39" name="42 CuadroTexto">
            <a:extLst>
              <a:ext uri="{FF2B5EF4-FFF2-40B4-BE49-F238E27FC236}">
                <a16:creationId xmlns:a16="http://schemas.microsoft.com/office/drawing/2014/main" id="{4ED3A25E-0D9E-F975-B20A-FCE463BC9FBD}"/>
              </a:ext>
            </a:extLst>
          </p:cNvPr>
          <p:cNvSpPr txBox="1"/>
          <p:nvPr/>
        </p:nvSpPr>
        <p:spPr>
          <a:xfrm>
            <a:off x="0" y="3198051"/>
            <a:ext cx="1593821" cy="369332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CASEN 2017</a:t>
            </a:r>
          </a:p>
        </p:txBody>
      </p:sp>
      <p:sp>
        <p:nvSpPr>
          <p:cNvPr id="40" name="42 CuadroTexto">
            <a:extLst>
              <a:ext uri="{FF2B5EF4-FFF2-40B4-BE49-F238E27FC236}">
                <a16:creationId xmlns:a16="http://schemas.microsoft.com/office/drawing/2014/main" id="{991292D1-1DE4-EE8D-BCE6-A6FD01248688}"/>
              </a:ext>
            </a:extLst>
          </p:cNvPr>
          <p:cNvSpPr txBox="1"/>
          <p:nvPr/>
        </p:nvSpPr>
        <p:spPr>
          <a:xfrm>
            <a:off x="0" y="5594727"/>
            <a:ext cx="1593821" cy="369332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CASEN 2022</a:t>
            </a:r>
          </a:p>
        </p:txBody>
      </p:sp>
      <p:sp>
        <p:nvSpPr>
          <p:cNvPr id="41" name="42 CuadroTexto">
            <a:extLst>
              <a:ext uri="{FF2B5EF4-FFF2-40B4-BE49-F238E27FC236}">
                <a16:creationId xmlns:a16="http://schemas.microsoft.com/office/drawing/2014/main" id="{DFE75A83-FE7B-445F-7F2D-CC85A5FF226A}"/>
              </a:ext>
            </a:extLst>
          </p:cNvPr>
          <p:cNvSpPr txBox="1"/>
          <p:nvPr/>
        </p:nvSpPr>
        <p:spPr>
          <a:xfrm>
            <a:off x="1385741" y="3090329"/>
            <a:ext cx="2008728" cy="584775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rgbClr val="3778A3"/>
                </a:solidFill>
                <a:latin typeface="Arial Black" panose="020B0A04020102020204" pitchFamily="34" charset="0"/>
              </a:rPr>
              <a:t>169.242</a:t>
            </a:r>
          </a:p>
        </p:txBody>
      </p:sp>
      <p:sp>
        <p:nvSpPr>
          <p:cNvPr id="42" name="42 CuadroTexto">
            <a:extLst>
              <a:ext uri="{FF2B5EF4-FFF2-40B4-BE49-F238E27FC236}">
                <a16:creationId xmlns:a16="http://schemas.microsoft.com/office/drawing/2014/main" id="{406CDBB9-6A94-E9FE-A952-8B6B3EC2107D}"/>
              </a:ext>
            </a:extLst>
          </p:cNvPr>
          <p:cNvSpPr txBox="1"/>
          <p:nvPr/>
        </p:nvSpPr>
        <p:spPr>
          <a:xfrm>
            <a:off x="1385741" y="5490166"/>
            <a:ext cx="2008728" cy="584775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rgbClr val="3778A3"/>
                </a:solidFill>
                <a:latin typeface="Arial Black" panose="020B0A04020102020204" pitchFamily="34" charset="0"/>
              </a:rPr>
              <a:t>336.923</a:t>
            </a:r>
          </a:p>
        </p:txBody>
      </p:sp>
      <p:sp>
        <p:nvSpPr>
          <p:cNvPr id="43" name="42 CuadroTexto">
            <a:extLst>
              <a:ext uri="{FF2B5EF4-FFF2-40B4-BE49-F238E27FC236}">
                <a16:creationId xmlns:a16="http://schemas.microsoft.com/office/drawing/2014/main" id="{D80F71BD-8173-7A5A-50F6-E376B6CCAFBF}"/>
              </a:ext>
            </a:extLst>
          </p:cNvPr>
          <p:cNvSpPr txBox="1"/>
          <p:nvPr/>
        </p:nvSpPr>
        <p:spPr>
          <a:xfrm>
            <a:off x="8000626" y="3093489"/>
            <a:ext cx="2008728" cy="584775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rgbClr val="3778A3"/>
                </a:solidFill>
                <a:latin typeface="Arial Black" panose="020B0A04020102020204" pitchFamily="34" charset="0"/>
              </a:rPr>
              <a:t>297.130</a:t>
            </a:r>
          </a:p>
        </p:txBody>
      </p:sp>
      <p:sp>
        <p:nvSpPr>
          <p:cNvPr id="44" name="42 CuadroTexto">
            <a:extLst>
              <a:ext uri="{FF2B5EF4-FFF2-40B4-BE49-F238E27FC236}">
                <a16:creationId xmlns:a16="http://schemas.microsoft.com/office/drawing/2014/main" id="{35FAAEDC-D661-89F6-3CCF-6FC2302342E1}"/>
              </a:ext>
            </a:extLst>
          </p:cNvPr>
          <p:cNvSpPr txBox="1"/>
          <p:nvPr/>
        </p:nvSpPr>
        <p:spPr>
          <a:xfrm>
            <a:off x="8000626" y="5493326"/>
            <a:ext cx="2008728" cy="584775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rgbClr val="3778A3"/>
                </a:solidFill>
                <a:latin typeface="Arial Black" panose="020B0A04020102020204" pitchFamily="34" charset="0"/>
              </a:rPr>
              <a:t>113.469</a:t>
            </a:r>
          </a:p>
        </p:txBody>
      </p:sp>
      <p:sp>
        <p:nvSpPr>
          <p:cNvPr id="45" name="42 CuadroTexto">
            <a:extLst>
              <a:ext uri="{FF2B5EF4-FFF2-40B4-BE49-F238E27FC236}">
                <a16:creationId xmlns:a16="http://schemas.microsoft.com/office/drawing/2014/main" id="{6D8286CE-95B5-7942-F159-AC42711F9B3E}"/>
              </a:ext>
            </a:extLst>
          </p:cNvPr>
          <p:cNvSpPr txBox="1"/>
          <p:nvPr/>
        </p:nvSpPr>
        <p:spPr>
          <a:xfrm>
            <a:off x="3577398" y="3090329"/>
            <a:ext cx="2008728" cy="584775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rgbClr val="3778A3"/>
                </a:solidFill>
                <a:latin typeface="Arial Black" panose="020B0A04020102020204" pitchFamily="34" charset="0"/>
              </a:rPr>
              <a:t>291.654</a:t>
            </a:r>
          </a:p>
        </p:txBody>
      </p:sp>
      <p:sp>
        <p:nvSpPr>
          <p:cNvPr id="46" name="42 CuadroTexto">
            <a:extLst>
              <a:ext uri="{FF2B5EF4-FFF2-40B4-BE49-F238E27FC236}">
                <a16:creationId xmlns:a16="http://schemas.microsoft.com/office/drawing/2014/main" id="{9275026D-E818-42EF-4876-AE23DB9BE034}"/>
              </a:ext>
            </a:extLst>
          </p:cNvPr>
          <p:cNvSpPr txBox="1"/>
          <p:nvPr/>
        </p:nvSpPr>
        <p:spPr>
          <a:xfrm>
            <a:off x="3577398" y="5490166"/>
            <a:ext cx="2008728" cy="584775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rgbClr val="3778A3"/>
                </a:solidFill>
                <a:latin typeface="Arial Black" panose="020B0A04020102020204" pitchFamily="34" charset="0"/>
              </a:rPr>
              <a:t>275.769</a:t>
            </a:r>
          </a:p>
        </p:txBody>
      </p:sp>
      <p:sp>
        <p:nvSpPr>
          <p:cNvPr id="47" name="42 CuadroTexto">
            <a:extLst>
              <a:ext uri="{FF2B5EF4-FFF2-40B4-BE49-F238E27FC236}">
                <a16:creationId xmlns:a16="http://schemas.microsoft.com/office/drawing/2014/main" id="{C7C7FDA8-8604-E7B5-B5BF-FC98C0F6609B}"/>
              </a:ext>
            </a:extLst>
          </p:cNvPr>
          <p:cNvSpPr txBox="1"/>
          <p:nvPr/>
        </p:nvSpPr>
        <p:spPr>
          <a:xfrm>
            <a:off x="10126967" y="3090329"/>
            <a:ext cx="2008728" cy="584775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rgbClr val="3778A3"/>
                </a:solidFill>
                <a:latin typeface="Arial Black" panose="020B0A04020102020204" pitchFamily="34" charset="0"/>
              </a:rPr>
              <a:t>35.875</a:t>
            </a:r>
          </a:p>
        </p:txBody>
      </p:sp>
      <p:sp>
        <p:nvSpPr>
          <p:cNvPr id="48" name="42 CuadroTexto">
            <a:extLst>
              <a:ext uri="{FF2B5EF4-FFF2-40B4-BE49-F238E27FC236}">
                <a16:creationId xmlns:a16="http://schemas.microsoft.com/office/drawing/2014/main" id="{E7F6BE53-CF42-93B9-2BDF-98D3F582DCBC}"/>
              </a:ext>
            </a:extLst>
          </p:cNvPr>
          <p:cNvSpPr txBox="1"/>
          <p:nvPr/>
        </p:nvSpPr>
        <p:spPr>
          <a:xfrm>
            <a:off x="10126967" y="5490166"/>
            <a:ext cx="2008728" cy="584775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rgbClr val="3778A3"/>
                </a:solidFill>
                <a:latin typeface="Arial Black" panose="020B0A04020102020204" pitchFamily="34" charset="0"/>
              </a:rPr>
              <a:t>14.979</a:t>
            </a:r>
          </a:p>
        </p:txBody>
      </p:sp>
      <p:sp>
        <p:nvSpPr>
          <p:cNvPr id="49" name="42 CuadroTexto">
            <a:extLst>
              <a:ext uri="{FF2B5EF4-FFF2-40B4-BE49-F238E27FC236}">
                <a16:creationId xmlns:a16="http://schemas.microsoft.com/office/drawing/2014/main" id="{748E0BF4-D8F5-A748-DC6A-7D0C863A53C9}"/>
              </a:ext>
            </a:extLst>
          </p:cNvPr>
          <p:cNvSpPr txBox="1"/>
          <p:nvPr/>
        </p:nvSpPr>
        <p:spPr>
          <a:xfrm>
            <a:off x="5799739" y="3090329"/>
            <a:ext cx="2008728" cy="584775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rgbClr val="3778A3"/>
                </a:solidFill>
                <a:latin typeface="Arial Black" panose="020B0A04020102020204" pitchFamily="34" charset="0"/>
              </a:rPr>
              <a:t>30.861</a:t>
            </a:r>
          </a:p>
        </p:txBody>
      </p:sp>
      <p:sp>
        <p:nvSpPr>
          <p:cNvPr id="50" name="42 CuadroTexto">
            <a:extLst>
              <a:ext uri="{FF2B5EF4-FFF2-40B4-BE49-F238E27FC236}">
                <a16:creationId xmlns:a16="http://schemas.microsoft.com/office/drawing/2014/main" id="{B83E0F78-69BE-88C9-FB25-5C0D8C8A5030}"/>
              </a:ext>
            </a:extLst>
          </p:cNvPr>
          <p:cNvSpPr txBox="1"/>
          <p:nvPr/>
        </p:nvSpPr>
        <p:spPr>
          <a:xfrm>
            <a:off x="5799739" y="5490166"/>
            <a:ext cx="2008728" cy="584775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rgbClr val="3778A3"/>
                </a:solidFill>
                <a:latin typeface="Arial Black" panose="020B0A04020102020204" pitchFamily="34" charset="0"/>
              </a:rPr>
              <a:t>193.869</a:t>
            </a:r>
          </a:p>
        </p:txBody>
      </p:sp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id="{8A9287AB-18EB-5639-D3ED-27B4C8BA7A69}"/>
              </a:ext>
            </a:extLst>
          </p:cNvPr>
          <p:cNvCxnSpPr>
            <a:cxnSpLocks/>
          </p:cNvCxnSpPr>
          <p:nvPr/>
        </p:nvCxnSpPr>
        <p:spPr>
          <a:xfrm>
            <a:off x="2382504" y="4835761"/>
            <a:ext cx="0" cy="758966"/>
          </a:xfrm>
          <a:prstGeom prst="line">
            <a:avLst/>
          </a:prstGeom>
          <a:ln w="12700">
            <a:solidFill>
              <a:srgbClr val="3778A3"/>
            </a:solidFill>
            <a:prstDash val="sys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3028ABFC-8AE4-6844-B7EC-2B8E39A834C6}"/>
              </a:ext>
            </a:extLst>
          </p:cNvPr>
          <p:cNvCxnSpPr>
            <a:cxnSpLocks/>
          </p:cNvCxnSpPr>
          <p:nvPr/>
        </p:nvCxnSpPr>
        <p:spPr>
          <a:xfrm>
            <a:off x="2381124" y="3567383"/>
            <a:ext cx="0" cy="758966"/>
          </a:xfrm>
          <a:prstGeom prst="line">
            <a:avLst/>
          </a:prstGeom>
          <a:ln w="12700">
            <a:solidFill>
              <a:srgbClr val="3778A3"/>
            </a:solidFill>
            <a:prstDash val="sys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42 CuadroTexto">
            <a:extLst>
              <a:ext uri="{FF2B5EF4-FFF2-40B4-BE49-F238E27FC236}">
                <a16:creationId xmlns:a16="http://schemas.microsoft.com/office/drawing/2014/main" id="{600BAFE1-38EF-2E93-8BC0-F7F742A1AC4B}"/>
              </a:ext>
            </a:extLst>
          </p:cNvPr>
          <p:cNvSpPr txBox="1"/>
          <p:nvPr/>
        </p:nvSpPr>
        <p:spPr>
          <a:xfrm>
            <a:off x="1715702" y="4360328"/>
            <a:ext cx="1330843" cy="40011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+99% </a:t>
            </a:r>
          </a:p>
        </p:txBody>
      </p:sp>
      <p:cxnSp>
        <p:nvCxnSpPr>
          <p:cNvPr id="59" name="Conector recto 58">
            <a:extLst>
              <a:ext uri="{FF2B5EF4-FFF2-40B4-BE49-F238E27FC236}">
                <a16:creationId xmlns:a16="http://schemas.microsoft.com/office/drawing/2014/main" id="{6D25C835-8D6B-2C6F-3BEA-4FFD6B96CE78}"/>
              </a:ext>
            </a:extLst>
          </p:cNvPr>
          <p:cNvCxnSpPr>
            <a:cxnSpLocks/>
          </p:cNvCxnSpPr>
          <p:nvPr/>
        </p:nvCxnSpPr>
        <p:spPr>
          <a:xfrm>
            <a:off x="8997389" y="4832124"/>
            <a:ext cx="0" cy="758966"/>
          </a:xfrm>
          <a:prstGeom prst="line">
            <a:avLst/>
          </a:prstGeom>
          <a:ln w="12700">
            <a:solidFill>
              <a:srgbClr val="3778A3"/>
            </a:solidFill>
            <a:prstDash val="sys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Conector recto 59">
            <a:extLst>
              <a:ext uri="{FF2B5EF4-FFF2-40B4-BE49-F238E27FC236}">
                <a16:creationId xmlns:a16="http://schemas.microsoft.com/office/drawing/2014/main" id="{18BF1D10-682A-2D27-165E-9B9A085FAB7E}"/>
              </a:ext>
            </a:extLst>
          </p:cNvPr>
          <p:cNvCxnSpPr>
            <a:cxnSpLocks/>
          </p:cNvCxnSpPr>
          <p:nvPr/>
        </p:nvCxnSpPr>
        <p:spPr>
          <a:xfrm>
            <a:off x="8996009" y="3563746"/>
            <a:ext cx="0" cy="758966"/>
          </a:xfrm>
          <a:prstGeom prst="line">
            <a:avLst/>
          </a:prstGeom>
          <a:ln w="12700">
            <a:solidFill>
              <a:srgbClr val="3778A3"/>
            </a:solidFill>
            <a:prstDash val="sys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42 CuadroTexto">
            <a:extLst>
              <a:ext uri="{FF2B5EF4-FFF2-40B4-BE49-F238E27FC236}">
                <a16:creationId xmlns:a16="http://schemas.microsoft.com/office/drawing/2014/main" id="{B5FF9A34-609D-04C6-AD80-7CD0B904D0E9}"/>
              </a:ext>
            </a:extLst>
          </p:cNvPr>
          <p:cNvSpPr txBox="1"/>
          <p:nvPr/>
        </p:nvSpPr>
        <p:spPr>
          <a:xfrm>
            <a:off x="8330587" y="4356691"/>
            <a:ext cx="1330843" cy="40011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solidFill>
                  <a:srgbClr val="3778A3"/>
                </a:solidFill>
                <a:latin typeface="Arial Nova Light" panose="020B0304020202020204" pitchFamily="34" charset="0"/>
              </a:rPr>
              <a:t>-62% </a:t>
            </a:r>
          </a:p>
        </p:txBody>
      </p: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260C6BFD-6041-7F96-C7F7-D5E8F5A8C7A9}"/>
              </a:ext>
            </a:extLst>
          </p:cNvPr>
          <p:cNvCxnSpPr>
            <a:cxnSpLocks/>
          </p:cNvCxnSpPr>
          <p:nvPr/>
        </p:nvCxnSpPr>
        <p:spPr>
          <a:xfrm>
            <a:off x="4585659" y="4839656"/>
            <a:ext cx="0" cy="758966"/>
          </a:xfrm>
          <a:prstGeom prst="line">
            <a:avLst/>
          </a:prstGeom>
          <a:ln w="12700">
            <a:solidFill>
              <a:srgbClr val="3778A3"/>
            </a:solidFill>
            <a:prstDash val="sys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DFB055B5-6BB4-6AA9-BCE2-3E205DA1A302}"/>
              </a:ext>
            </a:extLst>
          </p:cNvPr>
          <p:cNvCxnSpPr>
            <a:cxnSpLocks/>
          </p:cNvCxnSpPr>
          <p:nvPr/>
        </p:nvCxnSpPr>
        <p:spPr>
          <a:xfrm>
            <a:off x="4584279" y="3571278"/>
            <a:ext cx="0" cy="758966"/>
          </a:xfrm>
          <a:prstGeom prst="line">
            <a:avLst/>
          </a:prstGeom>
          <a:ln w="12700">
            <a:solidFill>
              <a:srgbClr val="3778A3"/>
            </a:solidFill>
            <a:prstDash val="sys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2" name="42 CuadroTexto">
            <a:extLst>
              <a:ext uri="{FF2B5EF4-FFF2-40B4-BE49-F238E27FC236}">
                <a16:creationId xmlns:a16="http://schemas.microsoft.com/office/drawing/2014/main" id="{5DAF37D5-FBA3-C5E8-C10A-7E4FAB2CEB9E}"/>
              </a:ext>
            </a:extLst>
          </p:cNvPr>
          <p:cNvSpPr txBox="1"/>
          <p:nvPr/>
        </p:nvSpPr>
        <p:spPr>
          <a:xfrm>
            <a:off x="3918857" y="4364223"/>
            <a:ext cx="1330843" cy="40011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solidFill>
                  <a:srgbClr val="3778A3"/>
                </a:solidFill>
                <a:latin typeface="Arial Nova Light" panose="020B0304020202020204" pitchFamily="34" charset="0"/>
              </a:rPr>
              <a:t>-5% </a:t>
            </a:r>
          </a:p>
        </p:txBody>
      </p:sp>
      <p:cxnSp>
        <p:nvCxnSpPr>
          <p:cNvPr id="194" name="Conector recto 193">
            <a:extLst>
              <a:ext uri="{FF2B5EF4-FFF2-40B4-BE49-F238E27FC236}">
                <a16:creationId xmlns:a16="http://schemas.microsoft.com/office/drawing/2014/main" id="{BC5CC850-2788-E82D-EDB9-B0E19BF8A77B}"/>
              </a:ext>
            </a:extLst>
          </p:cNvPr>
          <p:cNvCxnSpPr>
            <a:cxnSpLocks/>
          </p:cNvCxnSpPr>
          <p:nvPr/>
        </p:nvCxnSpPr>
        <p:spPr>
          <a:xfrm>
            <a:off x="11134327" y="4832124"/>
            <a:ext cx="0" cy="758966"/>
          </a:xfrm>
          <a:prstGeom prst="line">
            <a:avLst/>
          </a:prstGeom>
          <a:ln w="12700">
            <a:solidFill>
              <a:srgbClr val="3778A3"/>
            </a:solidFill>
            <a:prstDash val="sys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5" name="Conector recto 194">
            <a:extLst>
              <a:ext uri="{FF2B5EF4-FFF2-40B4-BE49-F238E27FC236}">
                <a16:creationId xmlns:a16="http://schemas.microsoft.com/office/drawing/2014/main" id="{ADEE8EB2-56BE-41CC-D860-7B41A48C599F}"/>
              </a:ext>
            </a:extLst>
          </p:cNvPr>
          <p:cNvCxnSpPr>
            <a:cxnSpLocks/>
          </p:cNvCxnSpPr>
          <p:nvPr/>
        </p:nvCxnSpPr>
        <p:spPr>
          <a:xfrm>
            <a:off x="11132947" y="3563746"/>
            <a:ext cx="0" cy="758966"/>
          </a:xfrm>
          <a:prstGeom prst="line">
            <a:avLst/>
          </a:prstGeom>
          <a:ln w="12700">
            <a:solidFill>
              <a:srgbClr val="3778A3"/>
            </a:solidFill>
            <a:prstDash val="sys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6" name="42 CuadroTexto">
            <a:extLst>
              <a:ext uri="{FF2B5EF4-FFF2-40B4-BE49-F238E27FC236}">
                <a16:creationId xmlns:a16="http://schemas.microsoft.com/office/drawing/2014/main" id="{520AFB19-7B34-F393-488E-BA57C771138F}"/>
              </a:ext>
            </a:extLst>
          </p:cNvPr>
          <p:cNvSpPr txBox="1"/>
          <p:nvPr/>
        </p:nvSpPr>
        <p:spPr>
          <a:xfrm>
            <a:off x="10467525" y="4356691"/>
            <a:ext cx="1330843" cy="40011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solidFill>
                  <a:srgbClr val="3778A3"/>
                </a:solidFill>
                <a:latin typeface="Arial Nova Light" panose="020B0304020202020204" pitchFamily="34" charset="0"/>
              </a:rPr>
              <a:t>-58% </a:t>
            </a:r>
          </a:p>
        </p:txBody>
      </p:sp>
      <p:cxnSp>
        <p:nvCxnSpPr>
          <p:cNvPr id="197" name="Conector recto 196">
            <a:extLst>
              <a:ext uri="{FF2B5EF4-FFF2-40B4-BE49-F238E27FC236}">
                <a16:creationId xmlns:a16="http://schemas.microsoft.com/office/drawing/2014/main" id="{DA60187D-96F2-9BA4-7814-7D30E2D0000D}"/>
              </a:ext>
            </a:extLst>
          </p:cNvPr>
          <p:cNvCxnSpPr>
            <a:cxnSpLocks/>
          </p:cNvCxnSpPr>
          <p:nvPr/>
        </p:nvCxnSpPr>
        <p:spPr>
          <a:xfrm>
            <a:off x="6815909" y="4828964"/>
            <a:ext cx="0" cy="758966"/>
          </a:xfrm>
          <a:prstGeom prst="line">
            <a:avLst/>
          </a:prstGeom>
          <a:ln w="12700">
            <a:solidFill>
              <a:srgbClr val="3778A3"/>
            </a:solidFill>
            <a:prstDash val="sys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8" name="Conector recto 197">
            <a:extLst>
              <a:ext uri="{FF2B5EF4-FFF2-40B4-BE49-F238E27FC236}">
                <a16:creationId xmlns:a16="http://schemas.microsoft.com/office/drawing/2014/main" id="{EEB5F9D9-1E76-F167-DE1C-9F013FE52BC7}"/>
              </a:ext>
            </a:extLst>
          </p:cNvPr>
          <p:cNvCxnSpPr>
            <a:cxnSpLocks/>
          </p:cNvCxnSpPr>
          <p:nvPr/>
        </p:nvCxnSpPr>
        <p:spPr>
          <a:xfrm>
            <a:off x="6814529" y="3560586"/>
            <a:ext cx="0" cy="758966"/>
          </a:xfrm>
          <a:prstGeom prst="line">
            <a:avLst/>
          </a:prstGeom>
          <a:ln w="12700">
            <a:solidFill>
              <a:srgbClr val="3778A3"/>
            </a:solidFill>
            <a:prstDash val="sys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9" name="42 CuadroTexto">
            <a:extLst>
              <a:ext uri="{FF2B5EF4-FFF2-40B4-BE49-F238E27FC236}">
                <a16:creationId xmlns:a16="http://schemas.microsoft.com/office/drawing/2014/main" id="{A1D8BA6D-0CF8-F30A-1A9A-FEBE282B81CD}"/>
              </a:ext>
            </a:extLst>
          </p:cNvPr>
          <p:cNvSpPr txBox="1"/>
          <p:nvPr/>
        </p:nvSpPr>
        <p:spPr>
          <a:xfrm>
            <a:off x="6149107" y="4353531"/>
            <a:ext cx="1330843" cy="40011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+528% </a:t>
            </a:r>
          </a:p>
        </p:txBody>
      </p:sp>
      <p:sp>
        <p:nvSpPr>
          <p:cNvPr id="200" name="42 CuadroTexto">
            <a:extLst>
              <a:ext uri="{FF2B5EF4-FFF2-40B4-BE49-F238E27FC236}">
                <a16:creationId xmlns:a16="http://schemas.microsoft.com/office/drawing/2014/main" id="{4C037FFF-951D-0F9B-DD85-F0B856945701}"/>
              </a:ext>
            </a:extLst>
          </p:cNvPr>
          <p:cNvSpPr txBox="1"/>
          <p:nvPr/>
        </p:nvSpPr>
        <p:spPr>
          <a:xfrm>
            <a:off x="1441807" y="1505025"/>
            <a:ext cx="2003491" cy="707886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36%</a:t>
            </a:r>
            <a:r>
              <a:rPr lang="es-ES" sz="1600" dirty="0">
                <a:solidFill>
                  <a:srgbClr val="3778A3"/>
                </a:solidFill>
                <a:latin typeface="Arial Nova Light" panose="020B0304020202020204" pitchFamily="34" charset="0"/>
              </a:rPr>
              <a:t> está asociado a núcleos</a:t>
            </a:r>
          </a:p>
        </p:txBody>
      </p:sp>
      <p:sp>
        <p:nvSpPr>
          <p:cNvPr id="201" name="42 CuadroTexto">
            <a:extLst>
              <a:ext uri="{FF2B5EF4-FFF2-40B4-BE49-F238E27FC236}">
                <a16:creationId xmlns:a16="http://schemas.microsoft.com/office/drawing/2014/main" id="{128EF8DE-11B6-0098-4D8F-33E71C090784}"/>
              </a:ext>
            </a:extLst>
          </p:cNvPr>
          <p:cNvSpPr txBox="1"/>
          <p:nvPr/>
        </p:nvSpPr>
        <p:spPr>
          <a:xfrm>
            <a:off x="7984664" y="1499399"/>
            <a:ext cx="2003491" cy="707886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12%</a:t>
            </a:r>
            <a:r>
              <a:rPr lang="es-ES" sz="1600" dirty="0">
                <a:solidFill>
                  <a:srgbClr val="3778A3"/>
                </a:solidFill>
                <a:latin typeface="Arial Nova Light" panose="020B0304020202020204" pitchFamily="34" charset="0"/>
              </a:rPr>
              <a:t> está asociado a núcleos</a:t>
            </a:r>
          </a:p>
        </p:txBody>
      </p:sp>
      <p:sp>
        <p:nvSpPr>
          <p:cNvPr id="202" name="42 CuadroTexto">
            <a:extLst>
              <a:ext uri="{FF2B5EF4-FFF2-40B4-BE49-F238E27FC236}">
                <a16:creationId xmlns:a16="http://schemas.microsoft.com/office/drawing/2014/main" id="{1A5D1926-1934-703F-FA41-B471F989E26C}"/>
              </a:ext>
            </a:extLst>
          </p:cNvPr>
          <p:cNvSpPr txBox="1"/>
          <p:nvPr/>
        </p:nvSpPr>
        <p:spPr>
          <a:xfrm>
            <a:off x="3580016" y="1499399"/>
            <a:ext cx="2003491" cy="707886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29%</a:t>
            </a:r>
            <a:r>
              <a:rPr lang="es-ES" sz="1600" dirty="0">
                <a:solidFill>
                  <a:srgbClr val="3778A3"/>
                </a:solidFill>
                <a:latin typeface="Arial Nova Light" panose="020B0304020202020204" pitchFamily="34" charset="0"/>
              </a:rPr>
              <a:t> está asociado a núcleos</a:t>
            </a:r>
          </a:p>
        </p:txBody>
      </p:sp>
      <p:sp>
        <p:nvSpPr>
          <p:cNvPr id="203" name="42 CuadroTexto">
            <a:extLst>
              <a:ext uri="{FF2B5EF4-FFF2-40B4-BE49-F238E27FC236}">
                <a16:creationId xmlns:a16="http://schemas.microsoft.com/office/drawing/2014/main" id="{EEDA9270-B529-2117-01ED-62F034003607}"/>
              </a:ext>
            </a:extLst>
          </p:cNvPr>
          <p:cNvSpPr txBox="1"/>
          <p:nvPr/>
        </p:nvSpPr>
        <p:spPr>
          <a:xfrm>
            <a:off x="10148165" y="1495695"/>
            <a:ext cx="2003491" cy="707886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0</a:t>
            </a:r>
            <a:r>
              <a:rPr lang="es-ES" sz="24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2%</a:t>
            </a:r>
            <a:r>
              <a:rPr lang="es-ES" sz="1600" dirty="0">
                <a:solidFill>
                  <a:srgbClr val="3778A3"/>
                </a:solidFill>
                <a:latin typeface="Arial Nova Light" panose="020B0304020202020204" pitchFamily="34" charset="0"/>
              </a:rPr>
              <a:t> está asociado a núcleos</a:t>
            </a:r>
          </a:p>
        </p:txBody>
      </p:sp>
      <p:sp>
        <p:nvSpPr>
          <p:cNvPr id="204" name="42 CuadroTexto">
            <a:extLst>
              <a:ext uri="{FF2B5EF4-FFF2-40B4-BE49-F238E27FC236}">
                <a16:creationId xmlns:a16="http://schemas.microsoft.com/office/drawing/2014/main" id="{9395401D-0CF2-982B-2678-F95E9044A45A}"/>
              </a:ext>
            </a:extLst>
          </p:cNvPr>
          <p:cNvSpPr txBox="1"/>
          <p:nvPr/>
        </p:nvSpPr>
        <p:spPr>
          <a:xfrm>
            <a:off x="5849689" y="1495695"/>
            <a:ext cx="2003491" cy="707886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21%</a:t>
            </a:r>
            <a:r>
              <a:rPr lang="es-ES" sz="1600" dirty="0">
                <a:solidFill>
                  <a:srgbClr val="3778A3"/>
                </a:solidFill>
                <a:latin typeface="Arial Nova Light" panose="020B0304020202020204" pitchFamily="34" charset="0"/>
              </a:rPr>
              <a:t> está asociado a grupos</a:t>
            </a:r>
          </a:p>
        </p:txBody>
      </p:sp>
      <p:cxnSp>
        <p:nvCxnSpPr>
          <p:cNvPr id="205" name="Conector recto 204">
            <a:extLst>
              <a:ext uri="{FF2B5EF4-FFF2-40B4-BE49-F238E27FC236}">
                <a16:creationId xmlns:a16="http://schemas.microsoft.com/office/drawing/2014/main" id="{23DE5A77-5654-B8F2-89DA-1EC7ED3F3C12}"/>
              </a:ext>
            </a:extLst>
          </p:cNvPr>
          <p:cNvCxnSpPr>
            <a:cxnSpLocks/>
          </p:cNvCxnSpPr>
          <p:nvPr/>
        </p:nvCxnSpPr>
        <p:spPr>
          <a:xfrm>
            <a:off x="2381123" y="2439085"/>
            <a:ext cx="0" cy="758966"/>
          </a:xfrm>
          <a:prstGeom prst="line">
            <a:avLst/>
          </a:prstGeom>
          <a:ln w="12700">
            <a:solidFill>
              <a:srgbClr val="3778A3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6" name="Conector recto 205">
            <a:extLst>
              <a:ext uri="{FF2B5EF4-FFF2-40B4-BE49-F238E27FC236}">
                <a16:creationId xmlns:a16="http://schemas.microsoft.com/office/drawing/2014/main" id="{73CBB3AB-8AFA-5DBB-40CB-A7096458A8AC}"/>
              </a:ext>
            </a:extLst>
          </p:cNvPr>
          <p:cNvCxnSpPr>
            <a:cxnSpLocks/>
          </p:cNvCxnSpPr>
          <p:nvPr/>
        </p:nvCxnSpPr>
        <p:spPr>
          <a:xfrm>
            <a:off x="8986409" y="2436071"/>
            <a:ext cx="0" cy="758966"/>
          </a:xfrm>
          <a:prstGeom prst="line">
            <a:avLst/>
          </a:prstGeom>
          <a:ln w="12700">
            <a:solidFill>
              <a:srgbClr val="3778A3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7" name="Conector recto 206">
            <a:extLst>
              <a:ext uri="{FF2B5EF4-FFF2-40B4-BE49-F238E27FC236}">
                <a16:creationId xmlns:a16="http://schemas.microsoft.com/office/drawing/2014/main" id="{9C951912-C056-35E7-5203-3BA612F878B7}"/>
              </a:ext>
            </a:extLst>
          </p:cNvPr>
          <p:cNvCxnSpPr>
            <a:cxnSpLocks/>
          </p:cNvCxnSpPr>
          <p:nvPr/>
        </p:nvCxnSpPr>
        <p:spPr>
          <a:xfrm>
            <a:off x="4555204" y="2436071"/>
            <a:ext cx="0" cy="758966"/>
          </a:xfrm>
          <a:prstGeom prst="line">
            <a:avLst/>
          </a:prstGeom>
          <a:ln w="12700">
            <a:solidFill>
              <a:srgbClr val="3778A3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8" name="Conector recto 207">
            <a:extLst>
              <a:ext uri="{FF2B5EF4-FFF2-40B4-BE49-F238E27FC236}">
                <a16:creationId xmlns:a16="http://schemas.microsoft.com/office/drawing/2014/main" id="{3C4E70E4-9459-C206-CCFE-D83FE7BD21EF}"/>
              </a:ext>
            </a:extLst>
          </p:cNvPr>
          <p:cNvCxnSpPr>
            <a:cxnSpLocks/>
          </p:cNvCxnSpPr>
          <p:nvPr/>
        </p:nvCxnSpPr>
        <p:spPr>
          <a:xfrm>
            <a:off x="11129360" y="2436071"/>
            <a:ext cx="0" cy="758966"/>
          </a:xfrm>
          <a:prstGeom prst="line">
            <a:avLst/>
          </a:prstGeom>
          <a:ln w="12700">
            <a:solidFill>
              <a:srgbClr val="3778A3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9" name="Conector recto 208">
            <a:extLst>
              <a:ext uri="{FF2B5EF4-FFF2-40B4-BE49-F238E27FC236}">
                <a16:creationId xmlns:a16="http://schemas.microsoft.com/office/drawing/2014/main" id="{B505DAF7-6BC7-D9B5-AE57-C16B120E6955}"/>
              </a:ext>
            </a:extLst>
          </p:cNvPr>
          <p:cNvCxnSpPr>
            <a:cxnSpLocks/>
          </p:cNvCxnSpPr>
          <p:nvPr/>
        </p:nvCxnSpPr>
        <p:spPr>
          <a:xfrm>
            <a:off x="6814528" y="2436071"/>
            <a:ext cx="0" cy="758966"/>
          </a:xfrm>
          <a:prstGeom prst="line">
            <a:avLst/>
          </a:prstGeom>
          <a:ln w="12700">
            <a:solidFill>
              <a:srgbClr val="3778A3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0" name="Conector recto 209">
            <a:extLst>
              <a:ext uri="{FF2B5EF4-FFF2-40B4-BE49-F238E27FC236}">
                <a16:creationId xmlns:a16="http://schemas.microsoft.com/office/drawing/2014/main" id="{5EE44180-8F35-265A-151F-864223504A2A}"/>
              </a:ext>
            </a:extLst>
          </p:cNvPr>
          <p:cNvCxnSpPr>
            <a:cxnSpLocks/>
          </p:cNvCxnSpPr>
          <p:nvPr/>
        </p:nvCxnSpPr>
        <p:spPr>
          <a:xfrm>
            <a:off x="3448057" y="616356"/>
            <a:ext cx="0" cy="5937128"/>
          </a:xfrm>
          <a:prstGeom prst="line">
            <a:avLst/>
          </a:prstGeom>
          <a:ln w="6350">
            <a:solidFill>
              <a:srgbClr val="3778A3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2" name="Conector recto 211">
            <a:extLst>
              <a:ext uri="{FF2B5EF4-FFF2-40B4-BE49-F238E27FC236}">
                <a16:creationId xmlns:a16="http://schemas.microsoft.com/office/drawing/2014/main" id="{A7263844-940E-CFA6-BDD0-15D0383F5447}"/>
              </a:ext>
            </a:extLst>
          </p:cNvPr>
          <p:cNvCxnSpPr>
            <a:cxnSpLocks/>
          </p:cNvCxnSpPr>
          <p:nvPr/>
        </p:nvCxnSpPr>
        <p:spPr>
          <a:xfrm>
            <a:off x="5715871" y="607120"/>
            <a:ext cx="0" cy="5937128"/>
          </a:xfrm>
          <a:prstGeom prst="line">
            <a:avLst/>
          </a:prstGeom>
          <a:ln w="6350">
            <a:solidFill>
              <a:srgbClr val="3778A3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3" name="Conector recto 212">
            <a:extLst>
              <a:ext uri="{FF2B5EF4-FFF2-40B4-BE49-F238E27FC236}">
                <a16:creationId xmlns:a16="http://schemas.microsoft.com/office/drawing/2014/main" id="{CD5A9DE3-FF8A-6F4B-D7AC-80401205A30D}"/>
              </a:ext>
            </a:extLst>
          </p:cNvPr>
          <p:cNvCxnSpPr>
            <a:cxnSpLocks/>
          </p:cNvCxnSpPr>
          <p:nvPr/>
        </p:nvCxnSpPr>
        <p:spPr>
          <a:xfrm>
            <a:off x="7938941" y="610494"/>
            <a:ext cx="0" cy="5937128"/>
          </a:xfrm>
          <a:prstGeom prst="line">
            <a:avLst/>
          </a:prstGeom>
          <a:ln w="6350">
            <a:solidFill>
              <a:srgbClr val="3778A3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4" name="Conector recto 213">
            <a:extLst>
              <a:ext uri="{FF2B5EF4-FFF2-40B4-BE49-F238E27FC236}">
                <a16:creationId xmlns:a16="http://schemas.microsoft.com/office/drawing/2014/main" id="{15192026-2E9F-1979-51D4-26C9E1C035C8}"/>
              </a:ext>
            </a:extLst>
          </p:cNvPr>
          <p:cNvCxnSpPr>
            <a:cxnSpLocks/>
          </p:cNvCxnSpPr>
          <p:nvPr/>
        </p:nvCxnSpPr>
        <p:spPr>
          <a:xfrm>
            <a:off x="10062455" y="607120"/>
            <a:ext cx="0" cy="5937128"/>
          </a:xfrm>
          <a:prstGeom prst="line">
            <a:avLst/>
          </a:prstGeom>
          <a:ln w="6350">
            <a:solidFill>
              <a:srgbClr val="3778A3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CuadroTexto 98">
            <a:extLst>
              <a:ext uri="{FF2B5EF4-FFF2-40B4-BE49-F238E27FC236}">
                <a16:creationId xmlns:a16="http://schemas.microsoft.com/office/drawing/2014/main" id="{AC952A4B-A7F6-0617-15E7-8F04B8AEB5A3}"/>
              </a:ext>
            </a:extLst>
          </p:cNvPr>
          <p:cNvSpPr txBox="1"/>
          <p:nvPr/>
        </p:nvSpPr>
        <p:spPr>
          <a:xfrm>
            <a:off x="8981401" y="0"/>
            <a:ext cx="3208677" cy="256535"/>
          </a:xfrm>
          <a:prstGeom prst="rect">
            <a:avLst/>
          </a:prstGeom>
          <a:noFill/>
          <a:ln>
            <a:noFill/>
          </a:ln>
        </p:spPr>
        <p:txBody>
          <a:bodyPr wrap="square" lIns="121911" tIns="60955" rIns="121911" bIns="60955" rtlCol="0">
            <a:spAutoFit/>
          </a:bodyPr>
          <a:lstStyle>
            <a:defPPr>
              <a:defRPr lang="es-ES"/>
            </a:defPPr>
            <a:lvl1pPr marL="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6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3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4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6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867" b="1" spc="67" dirty="0">
                <a:solidFill>
                  <a:srgbClr val="3778A3"/>
                </a:solidFill>
                <a:latin typeface="Arial Nova Light" panose="020B0304020202020204" pitchFamily="34" charset="0"/>
                <a:cs typeface="Helvetica Neue"/>
              </a:rPr>
              <a:t>BALANCE DE VIVIENDA 2023</a:t>
            </a:r>
          </a:p>
        </p:txBody>
      </p:sp>
    </p:spTree>
    <p:extLst>
      <p:ext uri="{BB962C8B-B14F-4D97-AF65-F5344CB8AC3E}">
        <p14:creationId xmlns:p14="http://schemas.microsoft.com/office/powerpoint/2010/main" val="128917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"/>
          <p:cNvSpPr/>
          <p:nvPr/>
        </p:nvSpPr>
        <p:spPr>
          <a:xfrm rot="5400000">
            <a:off x="5903323" y="569323"/>
            <a:ext cx="385355" cy="12192000"/>
          </a:xfrm>
          <a:prstGeom prst="rect">
            <a:avLst/>
          </a:prstGeom>
          <a:solidFill>
            <a:srgbClr val="3778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1" tIns="60955" rIns="121911" bIns="60955" rtlCol="0" anchor="ctr"/>
          <a:lstStyle/>
          <a:p>
            <a:pPr algn="ctr"/>
            <a:endParaRPr lang="es-CL" sz="2400" dirty="0">
              <a:solidFill>
                <a:schemeClr val="tx1"/>
              </a:solidFill>
              <a:latin typeface="Arial Nova Light" panose="020B0304020202020204" pitchFamily="34" charset="0"/>
            </a:endParaRPr>
          </a:p>
        </p:txBody>
      </p:sp>
      <p:pic>
        <p:nvPicPr>
          <p:cNvPr id="193" name="Imagen 33" descr="logo cchs fondo azul.psd">
            <a:extLst>
              <a:ext uri="{FF2B5EF4-FFF2-40B4-BE49-F238E27FC236}">
                <a16:creationId xmlns:a16="http://schemas.microsoft.com/office/drawing/2014/main" id="{D411EA86-97FA-4AE8-8615-C35B5BBEF5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90428" y="6553484"/>
            <a:ext cx="847069" cy="229075"/>
          </a:xfrm>
          <a:prstGeom prst="rect">
            <a:avLst/>
          </a:prstGeom>
        </p:spPr>
      </p:pic>
      <p:sp>
        <p:nvSpPr>
          <p:cNvPr id="25" name="42 CuadroTexto">
            <a:extLst>
              <a:ext uri="{FF2B5EF4-FFF2-40B4-BE49-F238E27FC236}">
                <a16:creationId xmlns:a16="http://schemas.microsoft.com/office/drawing/2014/main" id="{42A8E229-FAE5-03DF-F2BB-310FBF52A44D}"/>
              </a:ext>
            </a:extLst>
          </p:cNvPr>
          <p:cNvSpPr txBox="1"/>
          <p:nvPr/>
        </p:nvSpPr>
        <p:spPr>
          <a:xfrm>
            <a:off x="688157" y="1095471"/>
            <a:ext cx="2584410" cy="369332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Jefas de núcleo - 2017</a:t>
            </a:r>
          </a:p>
        </p:txBody>
      </p:sp>
      <p:sp>
        <p:nvSpPr>
          <p:cNvPr id="27" name="42 CuadroTexto">
            <a:extLst>
              <a:ext uri="{FF2B5EF4-FFF2-40B4-BE49-F238E27FC236}">
                <a16:creationId xmlns:a16="http://schemas.microsoft.com/office/drawing/2014/main" id="{91C56D02-0DA1-4097-8720-4F5729A1B9EE}"/>
              </a:ext>
            </a:extLst>
          </p:cNvPr>
          <p:cNvSpPr txBox="1"/>
          <p:nvPr/>
        </p:nvSpPr>
        <p:spPr>
          <a:xfrm>
            <a:off x="975997" y="735586"/>
            <a:ext cx="2008728" cy="584775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rgbClr val="3778A3"/>
                </a:solidFill>
                <a:latin typeface="Arial Black" panose="020B0A04020102020204" pitchFamily="34" charset="0"/>
              </a:rPr>
              <a:t>458.107</a:t>
            </a:r>
          </a:p>
        </p:txBody>
      </p:sp>
      <p:sp>
        <p:nvSpPr>
          <p:cNvPr id="29" name="42 CuadroTexto">
            <a:extLst>
              <a:ext uri="{FF2B5EF4-FFF2-40B4-BE49-F238E27FC236}">
                <a16:creationId xmlns:a16="http://schemas.microsoft.com/office/drawing/2014/main" id="{DE947496-9ED6-872C-E455-3125C9B5B858}"/>
              </a:ext>
            </a:extLst>
          </p:cNvPr>
          <p:cNvSpPr txBox="1"/>
          <p:nvPr/>
        </p:nvSpPr>
        <p:spPr>
          <a:xfrm>
            <a:off x="9122308" y="735586"/>
            <a:ext cx="2093695" cy="584775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>
            <a:defPPr>
              <a:defRPr lang="es-CL"/>
            </a:defPPr>
            <a:lvl1pPr algn="ctr">
              <a:defRPr sz="3200" b="1">
                <a:solidFill>
                  <a:srgbClr val="3778A3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s-ES" dirty="0"/>
              <a:t>504.195</a:t>
            </a:r>
          </a:p>
        </p:txBody>
      </p:sp>
      <p:sp>
        <p:nvSpPr>
          <p:cNvPr id="32" name="42 CuadroTexto">
            <a:extLst>
              <a:ext uri="{FF2B5EF4-FFF2-40B4-BE49-F238E27FC236}">
                <a16:creationId xmlns:a16="http://schemas.microsoft.com/office/drawing/2014/main" id="{ECE6487E-FBEA-5541-BD6F-D17E1245538C}"/>
              </a:ext>
            </a:extLst>
          </p:cNvPr>
          <p:cNvSpPr txBox="1"/>
          <p:nvPr/>
        </p:nvSpPr>
        <p:spPr>
          <a:xfrm>
            <a:off x="8915908" y="1095471"/>
            <a:ext cx="2481098" cy="369332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Jefas de núcleo - 2022</a:t>
            </a:r>
          </a:p>
        </p:txBody>
      </p:sp>
      <p:sp>
        <p:nvSpPr>
          <p:cNvPr id="33" name="42 CuadroTexto">
            <a:extLst>
              <a:ext uri="{FF2B5EF4-FFF2-40B4-BE49-F238E27FC236}">
                <a16:creationId xmlns:a16="http://schemas.microsoft.com/office/drawing/2014/main" id="{A0877702-E895-0CE4-0BF3-106D3857A59D}"/>
              </a:ext>
            </a:extLst>
          </p:cNvPr>
          <p:cNvSpPr txBox="1"/>
          <p:nvPr/>
        </p:nvSpPr>
        <p:spPr>
          <a:xfrm>
            <a:off x="3090948" y="720035"/>
            <a:ext cx="6022072" cy="338554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54% </a:t>
            </a:r>
            <a:r>
              <a:rPr lang="es-ES" sz="1600" dirty="0">
                <a:solidFill>
                  <a:srgbClr val="3778A3"/>
                </a:solidFill>
                <a:latin typeface="Arial Nova Light" panose="020B0304020202020204" pitchFamily="34" charset="0"/>
              </a:rPr>
              <a:t>está asociado a hogares o núcleos liderados por una </a:t>
            </a:r>
            <a:r>
              <a:rPr lang="es-ES" sz="16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mujer</a:t>
            </a:r>
          </a:p>
        </p:txBody>
      </p:sp>
      <p:sp>
        <p:nvSpPr>
          <p:cNvPr id="34" name="42 CuadroTexto">
            <a:extLst>
              <a:ext uri="{FF2B5EF4-FFF2-40B4-BE49-F238E27FC236}">
                <a16:creationId xmlns:a16="http://schemas.microsoft.com/office/drawing/2014/main" id="{5F57863D-CC93-73DB-365F-B9ABF3078ED7}"/>
              </a:ext>
            </a:extLst>
          </p:cNvPr>
          <p:cNvSpPr txBox="1"/>
          <p:nvPr/>
        </p:nvSpPr>
        <p:spPr>
          <a:xfrm>
            <a:off x="688156" y="2946463"/>
            <a:ext cx="2584412" cy="369332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Jefes extranjeros - 2017</a:t>
            </a:r>
          </a:p>
        </p:txBody>
      </p:sp>
      <p:sp>
        <p:nvSpPr>
          <p:cNvPr id="35" name="42 CuadroTexto">
            <a:extLst>
              <a:ext uri="{FF2B5EF4-FFF2-40B4-BE49-F238E27FC236}">
                <a16:creationId xmlns:a16="http://schemas.microsoft.com/office/drawing/2014/main" id="{2A1DDCBD-B4F7-F14E-8E04-5733F7FB73EC}"/>
              </a:ext>
            </a:extLst>
          </p:cNvPr>
          <p:cNvSpPr txBox="1"/>
          <p:nvPr/>
        </p:nvSpPr>
        <p:spPr>
          <a:xfrm>
            <a:off x="975997" y="2586578"/>
            <a:ext cx="2008728" cy="584775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rgbClr val="3778A3"/>
                </a:solidFill>
                <a:latin typeface="Arial Black" panose="020B0A04020102020204" pitchFamily="34" charset="0"/>
              </a:rPr>
              <a:t>57.479</a:t>
            </a:r>
          </a:p>
        </p:txBody>
      </p:sp>
      <p:sp>
        <p:nvSpPr>
          <p:cNvPr id="36" name="42 CuadroTexto">
            <a:extLst>
              <a:ext uri="{FF2B5EF4-FFF2-40B4-BE49-F238E27FC236}">
                <a16:creationId xmlns:a16="http://schemas.microsoft.com/office/drawing/2014/main" id="{B1BA368E-1837-128E-21F7-2E7DE384E7F4}"/>
              </a:ext>
            </a:extLst>
          </p:cNvPr>
          <p:cNvSpPr txBox="1"/>
          <p:nvPr/>
        </p:nvSpPr>
        <p:spPr>
          <a:xfrm>
            <a:off x="9122308" y="2586578"/>
            <a:ext cx="2093695" cy="584775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>
            <a:defPPr>
              <a:defRPr lang="es-CL"/>
            </a:defPPr>
            <a:lvl1pPr algn="ctr">
              <a:defRPr sz="3200" b="1">
                <a:solidFill>
                  <a:srgbClr val="3778A3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s-ES" dirty="0"/>
              <a:t>151.779</a:t>
            </a:r>
          </a:p>
        </p:txBody>
      </p:sp>
      <p:sp>
        <p:nvSpPr>
          <p:cNvPr id="40" name="42 CuadroTexto">
            <a:extLst>
              <a:ext uri="{FF2B5EF4-FFF2-40B4-BE49-F238E27FC236}">
                <a16:creationId xmlns:a16="http://schemas.microsoft.com/office/drawing/2014/main" id="{AB2529D8-FFC0-69FE-270D-54DC0667C0D5}"/>
              </a:ext>
            </a:extLst>
          </p:cNvPr>
          <p:cNvSpPr txBox="1"/>
          <p:nvPr/>
        </p:nvSpPr>
        <p:spPr>
          <a:xfrm>
            <a:off x="8809070" y="2946463"/>
            <a:ext cx="2694774" cy="369332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Jefes extranjeros - 2022</a:t>
            </a:r>
          </a:p>
        </p:txBody>
      </p:sp>
      <p:sp>
        <p:nvSpPr>
          <p:cNvPr id="41" name="42 CuadroTexto">
            <a:extLst>
              <a:ext uri="{FF2B5EF4-FFF2-40B4-BE49-F238E27FC236}">
                <a16:creationId xmlns:a16="http://schemas.microsoft.com/office/drawing/2014/main" id="{7FD0AAC8-A0D9-C222-22EB-AC03D03844EA}"/>
              </a:ext>
            </a:extLst>
          </p:cNvPr>
          <p:cNvSpPr txBox="1"/>
          <p:nvPr/>
        </p:nvSpPr>
        <p:spPr>
          <a:xfrm>
            <a:off x="2777272" y="2586577"/>
            <a:ext cx="6678968" cy="338554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16%</a:t>
            </a:r>
            <a:r>
              <a:rPr lang="es-ES" sz="1600" dirty="0">
                <a:solidFill>
                  <a:srgbClr val="3778A3"/>
                </a:solidFill>
                <a:latin typeface="Arial Nova Light" panose="020B0304020202020204" pitchFamily="34" charset="0"/>
              </a:rPr>
              <a:t> corresponde a hogares o núcleos con un </a:t>
            </a:r>
            <a:r>
              <a:rPr lang="es-ES" sz="16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jefe extranjero</a:t>
            </a:r>
          </a:p>
        </p:txBody>
      </p:sp>
      <p:pic>
        <p:nvPicPr>
          <p:cNvPr id="42" name="Gráfico 41" descr="Mujer">
            <a:extLst>
              <a:ext uri="{FF2B5EF4-FFF2-40B4-BE49-F238E27FC236}">
                <a16:creationId xmlns:a16="http://schemas.microsoft.com/office/drawing/2014/main" id="{C2787B46-E277-E085-378B-7495146567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23161" y="1446907"/>
            <a:ext cx="914400" cy="914400"/>
          </a:xfrm>
          <a:prstGeom prst="rect">
            <a:avLst/>
          </a:prstGeom>
        </p:spPr>
      </p:pic>
      <p:pic>
        <p:nvPicPr>
          <p:cNvPr id="43" name="Picture 2" descr="Turista - Iconos gratis de personas">
            <a:extLst>
              <a:ext uri="{FF2B5EF4-FFF2-40B4-BE49-F238E27FC236}">
                <a16:creationId xmlns:a16="http://schemas.microsoft.com/office/drawing/2014/main" id="{CDBCF22E-4CBB-297A-715E-5A1DE81A73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6628" y="3337856"/>
            <a:ext cx="723442" cy="723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Gráfico 43" descr="Hombre">
            <a:extLst>
              <a:ext uri="{FF2B5EF4-FFF2-40B4-BE49-F238E27FC236}">
                <a16:creationId xmlns:a16="http://schemas.microsoft.com/office/drawing/2014/main" id="{E655E7FE-3DD7-8E07-70BE-69510B020B1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574216" y="3303086"/>
            <a:ext cx="812289" cy="812289"/>
          </a:xfrm>
          <a:prstGeom prst="rect">
            <a:avLst/>
          </a:prstGeom>
        </p:spPr>
      </p:pic>
      <p:sp>
        <p:nvSpPr>
          <p:cNvPr id="45" name="42 CuadroTexto">
            <a:extLst>
              <a:ext uri="{FF2B5EF4-FFF2-40B4-BE49-F238E27FC236}">
                <a16:creationId xmlns:a16="http://schemas.microsoft.com/office/drawing/2014/main" id="{4BCBD7D9-4272-AF52-D27D-36999EB5F0CB}"/>
              </a:ext>
            </a:extLst>
          </p:cNvPr>
          <p:cNvSpPr txBox="1"/>
          <p:nvPr/>
        </p:nvSpPr>
        <p:spPr>
          <a:xfrm>
            <a:off x="4620487" y="1004412"/>
            <a:ext cx="2962394" cy="338554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rgbClr val="3778A3"/>
                </a:solidFill>
                <a:latin typeface="Arial Nova Light" panose="020B0304020202020204" pitchFamily="34" charset="0"/>
              </a:rPr>
              <a:t>Incremento de 10%</a:t>
            </a:r>
          </a:p>
        </p:txBody>
      </p:sp>
      <p:sp>
        <p:nvSpPr>
          <p:cNvPr id="50" name="42 CuadroTexto">
            <a:extLst>
              <a:ext uri="{FF2B5EF4-FFF2-40B4-BE49-F238E27FC236}">
                <a16:creationId xmlns:a16="http://schemas.microsoft.com/office/drawing/2014/main" id="{34DB5C55-C294-BDE2-0057-1D082DF16EBE}"/>
              </a:ext>
            </a:extLst>
          </p:cNvPr>
          <p:cNvSpPr txBox="1"/>
          <p:nvPr/>
        </p:nvSpPr>
        <p:spPr>
          <a:xfrm>
            <a:off x="2959329" y="2851861"/>
            <a:ext cx="6277606" cy="338554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rgbClr val="3778A3"/>
                </a:solidFill>
                <a:latin typeface="Arial Nova Light" panose="020B0304020202020204" pitchFamily="34" charset="0"/>
              </a:rPr>
              <a:t>Incremento de 164%</a:t>
            </a:r>
          </a:p>
        </p:txBody>
      </p:sp>
      <p:pic>
        <p:nvPicPr>
          <p:cNvPr id="51" name="Gráfico 50" descr="Mujer">
            <a:extLst>
              <a:ext uri="{FF2B5EF4-FFF2-40B4-BE49-F238E27FC236}">
                <a16:creationId xmlns:a16="http://schemas.microsoft.com/office/drawing/2014/main" id="{2325F246-B017-6B9C-2729-5C074F6A16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719454" y="1445437"/>
            <a:ext cx="914400" cy="914400"/>
          </a:xfrm>
          <a:prstGeom prst="rect">
            <a:avLst/>
          </a:prstGeom>
        </p:spPr>
      </p:pic>
      <p:sp>
        <p:nvSpPr>
          <p:cNvPr id="55" name="42 CuadroTexto">
            <a:extLst>
              <a:ext uri="{FF2B5EF4-FFF2-40B4-BE49-F238E27FC236}">
                <a16:creationId xmlns:a16="http://schemas.microsoft.com/office/drawing/2014/main" id="{188D949E-979B-4BD3-F59D-70DE994B780B}"/>
              </a:ext>
            </a:extLst>
          </p:cNvPr>
          <p:cNvSpPr txBox="1"/>
          <p:nvPr/>
        </p:nvSpPr>
        <p:spPr>
          <a:xfrm>
            <a:off x="9122308" y="4711246"/>
            <a:ext cx="2093695" cy="584775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>
            <a:defPPr>
              <a:defRPr lang="es-CL"/>
            </a:defPPr>
            <a:lvl1pPr algn="ctr">
              <a:defRPr sz="3200" b="1">
                <a:solidFill>
                  <a:srgbClr val="3778A3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s-ES" dirty="0"/>
              <a:t>201.522</a:t>
            </a:r>
          </a:p>
        </p:txBody>
      </p:sp>
      <p:sp>
        <p:nvSpPr>
          <p:cNvPr id="56" name="42 CuadroTexto">
            <a:extLst>
              <a:ext uri="{FF2B5EF4-FFF2-40B4-BE49-F238E27FC236}">
                <a16:creationId xmlns:a16="http://schemas.microsoft.com/office/drawing/2014/main" id="{C68309CC-6A3D-C93C-2F4F-3D1AC8059BFE}"/>
              </a:ext>
            </a:extLst>
          </p:cNvPr>
          <p:cNvSpPr txBox="1"/>
          <p:nvPr/>
        </p:nvSpPr>
        <p:spPr>
          <a:xfrm>
            <a:off x="975997" y="4711246"/>
            <a:ext cx="2008728" cy="584775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rgbClr val="3778A3"/>
                </a:solidFill>
                <a:latin typeface="Arial Black" panose="020B0A04020102020204" pitchFamily="34" charset="0"/>
              </a:rPr>
              <a:t>462.791</a:t>
            </a:r>
          </a:p>
        </p:txBody>
      </p:sp>
      <p:sp>
        <p:nvSpPr>
          <p:cNvPr id="57" name="42 CuadroTexto">
            <a:extLst>
              <a:ext uri="{FF2B5EF4-FFF2-40B4-BE49-F238E27FC236}">
                <a16:creationId xmlns:a16="http://schemas.microsoft.com/office/drawing/2014/main" id="{BEAD648F-A28F-2648-220C-C87AAB4A85D3}"/>
              </a:ext>
            </a:extLst>
          </p:cNvPr>
          <p:cNvSpPr txBox="1"/>
          <p:nvPr/>
        </p:nvSpPr>
        <p:spPr>
          <a:xfrm>
            <a:off x="499622" y="5071131"/>
            <a:ext cx="2961480" cy="369332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Jefes menores a 40 años</a:t>
            </a:r>
          </a:p>
        </p:txBody>
      </p:sp>
      <p:sp>
        <p:nvSpPr>
          <p:cNvPr id="58" name="42 CuadroTexto">
            <a:extLst>
              <a:ext uri="{FF2B5EF4-FFF2-40B4-BE49-F238E27FC236}">
                <a16:creationId xmlns:a16="http://schemas.microsoft.com/office/drawing/2014/main" id="{3BB6A864-6B9B-A6C8-A7A3-87F66876EFBE}"/>
              </a:ext>
            </a:extLst>
          </p:cNvPr>
          <p:cNvSpPr txBox="1"/>
          <p:nvPr/>
        </p:nvSpPr>
        <p:spPr>
          <a:xfrm>
            <a:off x="8840492" y="5071131"/>
            <a:ext cx="2631930" cy="369332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Jefes mayores a 60 años</a:t>
            </a:r>
          </a:p>
        </p:txBody>
      </p:sp>
      <p:pic>
        <p:nvPicPr>
          <p:cNvPr id="59" name="Gráfico 58" descr="Hombre con bastón">
            <a:extLst>
              <a:ext uri="{FF2B5EF4-FFF2-40B4-BE49-F238E27FC236}">
                <a16:creationId xmlns:a16="http://schemas.microsoft.com/office/drawing/2014/main" id="{C27A13D0-4C37-AD34-678F-90071CF5DF7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518336" y="5491760"/>
            <a:ext cx="914400" cy="914400"/>
          </a:xfrm>
          <a:prstGeom prst="rect">
            <a:avLst/>
          </a:prstGeom>
        </p:spPr>
      </p:pic>
      <p:pic>
        <p:nvPicPr>
          <p:cNvPr id="60" name="Gráfico 59" descr="Mujer con bastón">
            <a:extLst>
              <a:ext uri="{FF2B5EF4-FFF2-40B4-BE49-F238E27FC236}">
                <a16:creationId xmlns:a16="http://schemas.microsoft.com/office/drawing/2014/main" id="{FB4E5E52-28B9-7CEF-5285-8DF038AAD41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0094149" y="5503866"/>
            <a:ext cx="914400" cy="914400"/>
          </a:xfrm>
          <a:prstGeom prst="rect">
            <a:avLst/>
          </a:prstGeom>
        </p:spPr>
      </p:pic>
      <p:pic>
        <p:nvPicPr>
          <p:cNvPr id="61" name="Gráfico 60" descr="Mujer">
            <a:extLst>
              <a:ext uri="{FF2B5EF4-FFF2-40B4-BE49-F238E27FC236}">
                <a16:creationId xmlns:a16="http://schemas.microsoft.com/office/drawing/2014/main" id="{B287AE59-98E3-48CA-C84A-5179194510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70320" y="5539380"/>
            <a:ext cx="672706" cy="753224"/>
          </a:xfrm>
          <a:prstGeom prst="rect">
            <a:avLst/>
          </a:prstGeom>
        </p:spPr>
      </p:pic>
      <p:pic>
        <p:nvPicPr>
          <p:cNvPr id="62" name="Gráfico 61" descr="Hombre">
            <a:extLst>
              <a:ext uri="{FF2B5EF4-FFF2-40B4-BE49-F238E27FC236}">
                <a16:creationId xmlns:a16="http://schemas.microsoft.com/office/drawing/2014/main" id="{33420B5F-C018-3C20-5915-B1AA4D193D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827520" y="5552238"/>
            <a:ext cx="672706" cy="753224"/>
          </a:xfrm>
          <a:prstGeom prst="rect">
            <a:avLst/>
          </a:prstGeom>
        </p:spPr>
      </p:pic>
      <p:sp>
        <p:nvSpPr>
          <p:cNvPr id="63" name="42 CuadroTexto">
            <a:extLst>
              <a:ext uri="{FF2B5EF4-FFF2-40B4-BE49-F238E27FC236}">
                <a16:creationId xmlns:a16="http://schemas.microsoft.com/office/drawing/2014/main" id="{F6A2EB3A-A9B1-C105-FDC4-1864BCD23E69}"/>
              </a:ext>
            </a:extLst>
          </p:cNvPr>
          <p:cNvSpPr txBox="1"/>
          <p:nvPr/>
        </p:nvSpPr>
        <p:spPr>
          <a:xfrm>
            <a:off x="4853402" y="4712930"/>
            <a:ext cx="2008728" cy="584775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rgbClr val="3778A3"/>
                </a:solidFill>
                <a:latin typeface="Arial Black" panose="020B0A04020102020204" pitchFamily="34" charset="0"/>
              </a:rPr>
              <a:t>270.696</a:t>
            </a:r>
          </a:p>
        </p:txBody>
      </p:sp>
      <p:sp>
        <p:nvSpPr>
          <p:cNvPr id="1024" name="42 CuadroTexto">
            <a:extLst>
              <a:ext uri="{FF2B5EF4-FFF2-40B4-BE49-F238E27FC236}">
                <a16:creationId xmlns:a16="http://schemas.microsoft.com/office/drawing/2014/main" id="{39E810A2-08F9-1B96-41F1-351EB0A7B81C}"/>
              </a:ext>
            </a:extLst>
          </p:cNvPr>
          <p:cNvSpPr txBox="1"/>
          <p:nvPr/>
        </p:nvSpPr>
        <p:spPr>
          <a:xfrm>
            <a:off x="4504028" y="5072815"/>
            <a:ext cx="2707478" cy="369332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Jefes entre 40 y 60 años</a:t>
            </a:r>
          </a:p>
        </p:txBody>
      </p:sp>
      <p:pic>
        <p:nvPicPr>
          <p:cNvPr id="1025" name="Gráfico 1024" descr="Mujer">
            <a:extLst>
              <a:ext uri="{FF2B5EF4-FFF2-40B4-BE49-F238E27FC236}">
                <a16:creationId xmlns:a16="http://schemas.microsoft.com/office/drawing/2014/main" id="{39259FB0-2296-11F6-E80F-0FC29B8B2D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181600" y="5453999"/>
            <a:ext cx="914400" cy="914400"/>
          </a:xfrm>
          <a:prstGeom prst="rect">
            <a:avLst/>
          </a:prstGeom>
        </p:spPr>
      </p:pic>
      <p:pic>
        <p:nvPicPr>
          <p:cNvPr id="1027" name="Gráfico 1026" descr="Hombre">
            <a:extLst>
              <a:ext uri="{FF2B5EF4-FFF2-40B4-BE49-F238E27FC236}">
                <a16:creationId xmlns:a16="http://schemas.microsoft.com/office/drawing/2014/main" id="{8F49F0AA-62A1-2DB3-803A-8C9D6856185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638800" y="5451898"/>
            <a:ext cx="914400" cy="914400"/>
          </a:xfrm>
          <a:prstGeom prst="rect">
            <a:avLst/>
          </a:prstGeom>
        </p:spPr>
      </p:pic>
      <p:sp>
        <p:nvSpPr>
          <p:cNvPr id="2" name="CuadroTexto 98">
            <a:extLst>
              <a:ext uri="{FF2B5EF4-FFF2-40B4-BE49-F238E27FC236}">
                <a16:creationId xmlns:a16="http://schemas.microsoft.com/office/drawing/2014/main" id="{BAC62918-91BA-EA2E-D903-45560E080689}"/>
              </a:ext>
            </a:extLst>
          </p:cNvPr>
          <p:cNvSpPr txBox="1"/>
          <p:nvPr/>
        </p:nvSpPr>
        <p:spPr>
          <a:xfrm>
            <a:off x="8981401" y="0"/>
            <a:ext cx="3208677" cy="256535"/>
          </a:xfrm>
          <a:prstGeom prst="rect">
            <a:avLst/>
          </a:prstGeom>
          <a:noFill/>
          <a:ln>
            <a:noFill/>
          </a:ln>
        </p:spPr>
        <p:txBody>
          <a:bodyPr wrap="square" lIns="121911" tIns="60955" rIns="121911" bIns="60955" rtlCol="0">
            <a:spAutoFit/>
          </a:bodyPr>
          <a:lstStyle>
            <a:defPPr>
              <a:defRPr lang="es-ES"/>
            </a:defPPr>
            <a:lvl1pPr marL="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6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3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4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6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867" b="1" spc="67" dirty="0">
                <a:solidFill>
                  <a:srgbClr val="3778A3"/>
                </a:solidFill>
                <a:latin typeface="Arial Nova Light" panose="020B0304020202020204" pitchFamily="34" charset="0"/>
                <a:cs typeface="Helvetica Neue"/>
              </a:rPr>
              <a:t>BALANCE DE VIVIENDA 2023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AC864BB-41F5-C1B6-858F-F96F6B7A3A16}"/>
              </a:ext>
            </a:extLst>
          </p:cNvPr>
          <p:cNvSpPr txBox="1"/>
          <p:nvPr/>
        </p:nvSpPr>
        <p:spPr>
          <a:xfrm>
            <a:off x="164097" y="234718"/>
            <a:ext cx="104371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R</a:t>
            </a:r>
            <a:r>
              <a:rPr lang="es-CL" sz="20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ESULTADOS POR CARACTERIZACIÓN DEL JEFE FAMILIAR | </a:t>
            </a:r>
            <a:r>
              <a:rPr lang="es-ES" sz="20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RHA + RHD</a:t>
            </a:r>
            <a:endParaRPr lang="es-CL" sz="2000" b="1" dirty="0">
              <a:solidFill>
                <a:srgbClr val="3778A3"/>
              </a:solidFill>
              <a:latin typeface="Arial Nova Light" panose="020B0304020202020204" pitchFamily="34" charset="0"/>
            </a:endParaRP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CE2E1CB9-9A08-4A43-F6BB-A93D6DEC0EF6}"/>
              </a:ext>
            </a:extLst>
          </p:cNvPr>
          <p:cNvCxnSpPr>
            <a:cxnSpLocks/>
          </p:cNvCxnSpPr>
          <p:nvPr/>
        </p:nvCxnSpPr>
        <p:spPr>
          <a:xfrm>
            <a:off x="3314700" y="1052513"/>
            <a:ext cx="5626605" cy="6076"/>
          </a:xfrm>
          <a:prstGeom prst="line">
            <a:avLst/>
          </a:prstGeom>
          <a:ln w="12700">
            <a:solidFill>
              <a:srgbClr val="3778A3"/>
            </a:solidFill>
            <a:prstDash val="sysDash"/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8F2B5D20-22C1-5521-0836-708AEF6AB064}"/>
              </a:ext>
            </a:extLst>
          </p:cNvPr>
          <p:cNvCxnSpPr>
            <a:cxnSpLocks/>
          </p:cNvCxnSpPr>
          <p:nvPr/>
        </p:nvCxnSpPr>
        <p:spPr>
          <a:xfrm>
            <a:off x="3314700" y="2898287"/>
            <a:ext cx="5626605" cy="6076"/>
          </a:xfrm>
          <a:prstGeom prst="line">
            <a:avLst/>
          </a:prstGeom>
          <a:ln w="12700">
            <a:solidFill>
              <a:srgbClr val="3778A3"/>
            </a:solidFill>
            <a:prstDash val="sysDash"/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42 CuadroTexto">
            <a:extLst>
              <a:ext uri="{FF2B5EF4-FFF2-40B4-BE49-F238E27FC236}">
                <a16:creationId xmlns:a16="http://schemas.microsoft.com/office/drawing/2014/main" id="{CCFB0D47-8411-E88E-D836-E9E2F93096BE}"/>
              </a:ext>
            </a:extLst>
          </p:cNvPr>
          <p:cNvSpPr txBox="1"/>
          <p:nvPr/>
        </p:nvSpPr>
        <p:spPr>
          <a:xfrm>
            <a:off x="2146663" y="4405949"/>
            <a:ext cx="7917773" cy="338554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2022: 50% </a:t>
            </a:r>
            <a:r>
              <a:rPr lang="es-ES" sz="1600" dirty="0">
                <a:solidFill>
                  <a:srgbClr val="3778A3"/>
                </a:solidFill>
                <a:latin typeface="Arial Nova Light" panose="020B0304020202020204" pitchFamily="34" charset="0"/>
              </a:rPr>
              <a:t>está asociado a hogares o núcleos liderados por un jefe menor a </a:t>
            </a:r>
            <a:r>
              <a:rPr lang="es-ES" sz="16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40 años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DEBA9679-19F2-7182-0E37-89E5847E0601}"/>
              </a:ext>
            </a:extLst>
          </p:cNvPr>
          <p:cNvCxnSpPr>
            <a:cxnSpLocks/>
          </p:cNvCxnSpPr>
          <p:nvPr/>
        </p:nvCxnSpPr>
        <p:spPr>
          <a:xfrm>
            <a:off x="-1922" y="4268355"/>
            <a:ext cx="12192000" cy="0"/>
          </a:xfrm>
          <a:prstGeom prst="line">
            <a:avLst/>
          </a:prstGeom>
          <a:ln w="6350">
            <a:solidFill>
              <a:srgbClr val="3778A3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20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"/>
          <p:cNvSpPr/>
          <p:nvPr/>
        </p:nvSpPr>
        <p:spPr>
          <a:xfrm rot="5400000">
            <a:off x="5903323" y="569323"/>
            <a:ext cx="385355" cy="12192000"/>
          </a:xfrm>
          <a:prstGeom prst="rect">
            <a:avLst/>
          </a:prstGeom>
          <a:solidFill>
            <a:srgbClr val="3778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1" tIns="60955" rIns="121911" bIns="60955" rtlCol="0" anchor="ctr"/>
          <a:lstStyle/>
          <a:p>
            <a:pPr algn="ctr"/>
            <a:endParaRPr lang="es-CL" sz="2400" dirty="0">
              <a:solidFill>
                <a:schemeClr val="tx1"/>
              </a:solidFill>
              <a:latin typeface="Arial Nova Light" panose="020B0304020202020204" pitchFamily="34" charset="0"/>
            </a:endParaRPr>
          </a:p>
        </p:txBody>
      </p:sp>
      <p:pic>
        <p:nvPicPr>
          <p:cNvPr id="193" name="Imagen 33" descr="logo cchs fondo azul.psd">
            <a:extLst>
              <a:ext uri="{FF2B5EF4-FFF2-40B4-BE49-F238E27FC236}">
                <a16:creationId xmlns:a16="http://schemas.microsoft.com/office/drawing/2014/main" id="{D411EA86-97FA-4AE8-8615-C35B5BBEF5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90428" y="6553484"/>
            <a:ext cx="847069" cy="229075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91EF4763-A437-49AA-8F25-C8200F4CA86E}"/>
              </a:ext>
            </a:extLst>
          </p:cNvPr>
          <p:cNvSpPr txBox="1"/>
          <p:nvPr/>
        </p:nvSpPr>
        <p:spPr>
          <a:xfrm>
            <a:off x="0" y="3149572"/>
            <a:ext cx="121900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solidFill>
                  <a:srgbClr val="004D8F"/>
                </a:solidFill>
                <a:latin typeface="Arial Nova Light" panose="020B0304020202020204" pitchFamily="34" charset="0"/>
              </a:rPr>
              <a:t>DISTRIBUCIÓN DEL DÉFICIT DE VIVIENDA EN EL TERRITORIO</a:t>
            </a:r>
            <a:endParaRPr lang="es-CL" sz="2000" b="1" dirty="0">
              <a:solidFill>
                <a:srgbClr val="004D8F"/>
              </a:solidFill>
              <a:latin typeface="Arial Nova Light" panose="020B0304020202020204" pitchFamily="34" charset="0"/>
            </a:endParaRPr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5207B7C8-0560-483B-8564-F226D7A5C86D}"/>
              </a:ext>
            </a:extLst>
          </p:cNvPr>
          <p:cNvCxnSpPr>
            <a:cxnSpLocks/>
          </p:cNvCxnSpPr>
          <p:nvPr/>
        </p:nvCxnSpPr>
        <p:spPr>
          <a:xfrm>
            <a:off x="2459979" y="6309315"/>
            <a:ext cx="2456150" cy="0"/>
          </a:xfrm>
          <a:prstGeom prst="line">
            <a:avLst/>
          </a:prstGeom>
          <a:ln>
            <a:solidFill>
              <a:schemeClr val="bg1"/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FDC836FF-1F8A-4EBF-A539-9046F0688DB4}"/>
              </a:ext>
            </a:extLst>
          </p:cNvPr>
          <p:cNvCxnSpPr>
            <a:cxnSpLocks/>
          </p:cNvCxnSpPr>
          <p:nvPr/>
        </p:nvCxnSpPr>
        <p:spPr>
          <a:xfrm>
            <a:off x="6972971" y="6309315"/>
            <a:ext cx="2008430" cy="0"/>
          </a:xfrm>
          <a:prstGeom prst="line">
            <a:avLst/>
          </a:prstGeom>
          <a:ln>
            <a:solidFill>
              <a:schemeClr val="bg1"/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98">
            <a:extLst>
              <a:ext uri="{FF2B5EF4-FFF2-40B4-BE49-F238E27FC236}">
                <a16:creationId xmlns:a16="http://schemas.microsoft.com/office/drawing/2014/main" id="{A4F8AEE0-8B3F-6DCB-E564-2C8D33A29EBA}"/>
              </a:ext>
            </a:extLst>
          </p:cNvPr>
          <p:cNvSpPr txBox="1"/>
          <p:nvPr/>
        </p:nvSpPr>
        <p:spPr>
          <a:xfrm>
            <a:off x="8981401" y="0"/>
            <a:ext cx="3208677" cy="256535"/>
          </a:xfrm>
          <a:prstGeom prst="rect">
            <a:avLst/>
          </a:prstGeom>
          <a:noFill/>
          <a:ln>
            <a:noFill/>
          </a:ln>
        </p:spPr>
        <p:txBody>
          <a:bodyPr wrap="square" lIns="121911" tIns="60955" rIns="121911" bIns="60955" rtlCol="0">
            <a:spAutoFit/>
          </a:bodyPr>
          <a:lstStyle>
            <a:defPPr>
              <a:defRPr lang="es-ES"/>
            </a:defPPr>
            <a:lvl1pPr marL="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6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3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4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6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867" b="1" spc="67" dirty="0">
                <a:solidFill>
                  <a:srgbClr val="3778A3"/>
                </a:solidFill>
                <a:latin typeface="Arial Nova Light" panose="020B0304020202020204" pitchFamily="34" charset="0"/>
                <a:cs typeface="Helvetica Neue"/>
              </a:rPr>
              <a:t>BALANCE DE VIVIENDA 2023</a:t>
            </a:r>
          </a:p>
        </p:txBody>
      </p:sp>
    </p:spTree>
    <p:extLst>
      <p:ext uri="{BB962C8B-B14F-4D97-AF65-F5344CB8AC3E}">
        <p14:creationId xmlns:p14="http://schemas.microsoft.com/office/powerpoint/2010/main" val="106448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"/>
          <p:cNvSpPr/>
          <p:nvPr/>
        </p:nvSpPr>
        <p:spPr>
          <a:xfrm rot="5400000">
            <a:off x="5903323" y="569323"/>
            <a:ext cx="385355" cy="12192000"/>
          </a:xfrm>
          <a:prstGeom prst="rect">
            <a:avLst/>
          </a:prstGeom>
          <a:solidFill>
            <a:srgbClr val="3778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1" tIns="60955" rIns="121911" bIns="60955" rtlCol="0" anchor="ctr"/>
          <a:lstStyle/>
          <a:p>
            <a:pPr algn="ctr"/>
            <a:endParaRPr lang="es-CL" sz="2400" dirty="0">
              <a:solidFill>
                <a:schemeClr val="tx1"/>
              </a:solidFill>
              <a:latin typeface="Arial Nova Light" panose="020B0304020202020204" pitchFamily="34" charset="0"/>
            </a:endParaRPr>
          </a:p>
        </p:txBody>
      </p:sp>
      <p:pic>
        <p:nvPicPr>
          <p:cNvPr id="193" name="Imagen 33" descr="logo cchs fondo azul.psd">
            <a:extLst>
              <a:ext uri="{FF2B5EF4-FFF2-40B4-BE49-F238E27FC236}">
                <a16:creationId xmlns:a16="http://schemas.microsoft.com/office/drawing/2014/main" id="{D411EA86-97FA-4AE8-8615-C35B5BBEF5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90428" y="6553484"/>
            <a:ext cx="847069" cy="229075"/>
          </a:xfrm>
          <a:prstGeom prst="rect">
            <a:avLst/>
          </a:prstGeom>
        </p:spPr>
      </p:pic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5207B7C8-0560-483B-8564-F226D7A5C86D}"/>
              </a:ext>
            </a:extLst>
          </p:cNvPr>
          <p:cNvCxnSpPr>
            <a:cxnSpLocks/>
          </p:cNvCxnSpPr>
          <p:nvPr/>
        </p:nvCxnSpPr>
        <p:spPr>
          <a:xfrm>
            <a:off x="2459979" y="5995280"/>
            <a:ext cx="2456150" cy="0"/>
          </a:xfrm>
          <a:prstGeom prst="line">
            <a:avLst/>
          </a:prstGeom>
          <a:ln>
            <a:solidFill>
              <a:schemeClr val="bg1"/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FDC836FF-1F8A-4EBF-A539-9046F0688DB4}"/>
              </a:ext>
            </a:extLst>
          </p:cNvPr>
          <p:cNvCxnSpPr>
            <a:cxnSpLocks/>
          </p:cNvCxnSpPr>
          <p:nvPr/>
        </p:nvCxnSpPr>
        <p:spPr>
          <a:xfrm>
            <a:off x="6972971" y="5995280"/>
            <a:ext cx="2008430" cy="0"/>
          </a:xfrm>
          <a:prstGeom prst="line">
            <a:avLst/>
          </a:prstGeom>
          <a:ln>
            <a:solidFill>
              <a:schemeClr val="bg1"/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n 2">
            <a:extLst>
              <a:ext uri="{FF2B5EF4-FFF2-40B4-BE49-F238E27FC236}">
                <a16:creationId xmlns:a16="http://schemas.microsoft.com/office/drawing/2014/main" id="{BBCC8B80-1DEC-5FAD-4D6E-A9ADAD494B72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37298" y="2115539"/>
            <a:ext cx="11717404" cy="1998852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171A9917-45C3-FD4C-EFD1-CA3319062A9B}"/>
              </a:ext>
            </a:extLst>
          </p:cNvPr>
          <p:cNvSpPr/>
          <p:nvPr/>
        </p:nvSpPr>
        <p:spPr>
          <a:xfrm>
            <a:off x="144657" y="3301001"/>
            <a:ext cx="6180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1600" dirty="0">
                <a:solidFill>
                  <a:srgbClr val="3778A3"/>
                </a:solidFill>
              </a:rPr>
              <a:t>XV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5DBC393A-5274-A7C1-7E09-0E76D8F9B118}"/>
              </a:ext>
            </a:extLst>
          </p:cNvPr>
          <p:cNvSpPr/>
          <p:nvPr/>
        </p:nvSpPr>
        <p:spPr>
          <a:xfrm>
            <a:off x="716661" y="3217311"/>
            <a:ext cx="4051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1600" dirty="0">
                <a:solidFill>
                  <a:srgbClr val="3778A3"/>
                </a:solidFill>
              </a:rPr>
              <a:t>I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B9EFD6D3-C7F4-CDCB-BDD3-A35717EB0CA6}"/>
              </a:ext>
            </a:extLst>
          </p:cNvPr>
          <p:cNvSpPr/>
          <p:nvPr/>
        </p:nvSpPr>
        <p:spPr>
          <a:xfrm>
            <a:off x="1514924" y="3131724"/>
            <a:ext cx="4051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1600" dirty="0">
                <a:solidFill>
                  <a:srgbClr val="3778A3"/>
                </a:solidFill>
              </a:rPr>
              <a:t>II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EC08A41-72D6-62F5-18CC-096A76D95348}"/>
              </a:ext>
            </a:extLst>
          </p:cNvPr>
          <p:cNvSpPr/>
          <p:nvPr/>
        </p:nvSpPr>
        <p:spPr>
          <a:xfrm>
            <a:off x="2559050" y="3232520"/>
            <a:ext cx="4051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1600" dirty="0">
                <a:solidFill>
                  <a:srgbClr val="3778A3"/>
                </a:solidFill>
              </a:rPr>
              <a:t>III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96EC8FEB-0C24-6031-49AE-3DD751E18703}"/>
              </a:ext>
            </a:extLst>
          </p:cNvPr>
          <p:cNvSpPr/>
          <p:nvPr/>
        </p:nvSpPr>
        <p:spPr>
          <a:xfrm>
            <a:off x="3445006" y="3352637"/>
            <a:ext cx="4051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1600" dirty="0">
                <a:solidFill>
                  <a:srgbClr val="3778A3"/>
                </a:solidFill>
              </a:rPr>
              <a:t>IV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C2E615C8-C725-5D41-085A-CB0BD4057187}"/>
              </a:ext>
            </a:extLst>
          </p:cNvPr>
          <p:cNvSpPr/>
          <p:nvPr/>
        </p:nvSpPr>
        <p:spPr>
          <a:xfrm>
            <a:off x="3984439" y="3330497"/>
            <a:ext cx="4051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1600" dirty="0">
                <a:solidFill>
                  <a:srgbClr val="3778A3"/>
                </a:solidFill>
              </a:rPr>
              <a:t>V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3BA787C0-7A63-4751-7CBA-EAE7B18B549B}"/>
              </a:ext>
            </a:extLst>
          </p:cNvPr>
          <p:cNvSpPr/>
          <p:nvPr/>
        </p:nvSpPr>
        <p:spPr>
          <a:xfrm>
            <a:off x="4560466" y="3317883"/>
            <a:ext cx="4051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1600" dirty="0">
                <a:solidFill>
                  <a:srgbClr val="3778A3"/>
                </a:solidFill>
              </a:rPr>
              <a:t>VI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1906F2DA-3C33-F52C-D9E4-74522EBBF774}"/>
              </a:ext>
            </a:extLst>
          </p:cNvPr>
          <p:cNvSpPr/>
          <p:nvPr/>
        </p:nvSpPr>
        <p:spPr>
          <a:xfrm>
            <a:off x="4790025" y="3347570"/>
            <a:ext cx="65360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1600" dirty="0">
                <a:solidFill>
                  <a:srgbClr val="3778A3"/>
                </a:solidFill>
              </a:rPr>
              <a:t>VII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C0B6EFA6-919C-0592-ECC0-BA65C6F05087}"/>
              </a:ext>
            </a:extLst>
          </p:cNvPr>
          <p:cNvSpPr/>
          <p:nvPr/>
        </p:nvSpPr>
        <p:spPr>
          <a:xfrm>
            <a:off x="5136493" y="3419403"/>
            <a:ext cx="57232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1600" dirty="0">
                <a:solidFill>
                  <a:srgbClr val="3778A3"/>
                </a:solidFill>
              </a:rPr>
              <a:t>XVI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D38004E3-85F3-FEAE-0435-F338C923D129}"/>
              </a:ext>
            </a:extLst>
          </p:cNvPr>
          <p:cNvSpPr/>
          <p:nvPr/>
        </p:nvSpPr>
        <p:spPr>
          <a:xfrm>
            <a:off x="5422006" y="3577927"/>
            <a:ext cx="57232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1600" dirty="0">
                <a:solidFill>
                  <a:srgbClr val="3778A3"/>
                </a:solidFill>
              </a:rPr>
              <a:t>VIII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12326461-0848-9F2D-EE9E-2D185973B0C2}"/>
              </a:ext>
            </a:extLst>
          </p:cNvPr>
          <p:cNvSpPr/>
          <p:nvPr/>
        </p:nvSpPr>
        <p:spPr>
          <a:xfrm>
            <a:off x="5862872" y="3375758"/>
            <a:ext cx="4051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1600" dirty="0">
                <a:solidFill>
                  <a:srgbClr val="3778A3"/>
                </a:solidFill>
              </a:rPr>
              <a:t>IX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7BCB8AA9-0EED-943E-83B7-1B0355F084C8}"/>
              </a:ext>
            </a:extLst>
          </p:cNvPr>
          <p:cNvSpPr/>
          <p:nvPr/>
        </p:nvSpPr>
        <p:spPr>
          <a:xfrm>
            <a:off x="6207658" y="3444907"/>
            <a:ext cx="57232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1600" dirty="0">
                <a:solidFill>
                  <a:srgbClr val="3778A3"/>
                </a:solidFill>
              </a:rPr>
              <a:t>XIV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CBEAAB7F-EEDA-1048-22D5-F8D66AC5B031}"/>
              </a:ext>
            </a:extLst>
          </p:cNvPr>
          <p:cNvSpPr/>
          <p:nvPr/>
        </p:nvSpPr>
        <p:spPr>
          <a:xfrm>
            <a:off x="6760776" y="3490069"/>
            <a:ext cx="4051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1600" dirty="0">
                <a:solidFill>
                  <a:srgbClr val="3778A3"/>
                </a:solidFill>
              </a:rPr>
              <a:t>X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1179D8F5-3F70-0904-FFC3-E3C1891A461A}"/>
              </a:ext>
            </a:extLst>
          </p:cNvPr>
          <p:cNvSpPr/>
          <p:nvPr/>
        </p:nvSpPr>
        <p:spPr>
          <a:xfrm>
            <a:off x="8345037" y="3389607"/>
            <a:ext cx="4051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1600" dirty="0">
                <a:solidFill>
                  <a:srgbClr val="3778A3"/>
                </a:solidFill>
              </a:rPr>
              <a:t>XI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A275A1C2-40A6-DD95-27E7-91A2FF4F9589}"/>
              </a:ext>
            </a:extLst>
          </p:cNvPr>
          <p:cNvSpPr/>
          <p:nvPr/>
        </p:nvSpPr>
        <p:spPr>
          <a:xfrm>
            <a:off x="10112681" y="3420770"/>
            <a:ext cx="4051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1600" dirty="0">
                <a:solidFill>
                  <a:srgbClr val="3778A3"/>
                </a:solidFill>
              </a:rPr>
              <a:t>XII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9BCED197-AB8F-A33C-4BFB-7E451FFF42C4}"/>
              </a:ext>
            </a:extLst>
          </p:cNvPr>
          <p:cNvSpPr txBox="1"/>
          <p:nvPr/>
        </p:nvSpPr>
        <p:spPr>
          <a:xfrm>
            <a:off x="75368" y="1070846"/>
            <a:ext cx="2282260" cy="1200329"/>
          </a:xfrm>
          <a:prstGeom prst="rect">
            <a:avLst/>
          </a:prstGeom>
          <a:solidFill>
            <a:srgbClr val="3778A3"/>
          </a:solidFill>
        </p:spPr>
        <p:txBody>
          <a:bodyPr wrap="square" rtlCol="0">
            <a:spAutoFit/>
          </a:bodyPr>
          <a:lstStyle>
            <a:defPPr>
              <a:defRPr lang="es-CL"/>
            </a:defPPr>
            <a:lvl1pPr algn="ctr">
              <a:defRPr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defRPr>
            </a:lvl1pPr>
          </a:lstStyle>
          <a:p>
            <a:r>
              <a:rPr lang="es-CL" dirty="0">
                <a:effectLst/>
                <a:latin typeface="Arial Nova Light" panose="020B0304020202020204" pitchFamily="34" charset="0"/>
              </a:rPr>
              <a:t>Macrozona Norte</a:t>
            </a:r>
          </a:p>
          <a:p>
            <a:r>
              <a:rPr lang="es-CL" dirty="0">
                <a:effectLst/>
                <a:latin typeface="Arial Nova Light" panose="020B0304020202020204" pitchFamily="34" charset="0"/>
              </a:rPr>
              <a:t>94.557 </a:t>
            </a:r>
            <a:r>
              <a:rPr lang="es-CL" sz="1600" dirty="0">
                <a:effectLst/>
                <a:latin typeface="Arial Nova Light" panose="020B0304020202020204" pitchFamily="34" charset="0"/>
              </a:rPr>
              <a:t>requerimientos</a:t>
            </a:r>
          </a:p>
          <a:p>
            <a:r>
              <a:rPr lang="es-CL" sz="1600" dirty="0">
                <a:effectLst/>
                <a:latin typeface="Arial Nova Light" panose="020B0304020202020204" pitchFamily="34" charset="0"/>
              </a:rPr>
              <a:t>+31% vs. 2017</a:t>
            </a:r>
          </a:p>
        </p:txBody>
      </p: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E34F298B-6A2C-D13D-2A9D-068DFDD9D44D}"/>
              </a:ext>
            </a:extLst>
          </p:cNvPr>
          <p:cNvCxnSpPr>
            <a:cxnSpLocks/>
          </p:cNvCxnSpPr>
          <p:nvPr/>
        </p:nvCxnSpPr>
        <p:spPr>
          <a:xfrm>
            <a:off x="427930" y="2538576"/>
            <a:ext cx="2273827" cy="0"/>
          </a:xfrm>
          <a:prstGeom prst="line">
            <a:avLst/>
          </a:prstGeom>
          <a:ln w="12700">
            <a:solidFill>
              <a:srgbClr val="3778A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39CDB834-520F-5FD2-4C66-4B82973B4886}"/>
              </a:ext>
            </a:extLst>
          </p:cNvPr>
          <p:cNvCxnSpPr>
            <a:cxnSpLocks/>
          </p:cNvCxnSpPr>
          <p:nvPr/>
        </p:nvCxnSpPr>
        <p:spPr>
          <a:xfrm>
            <a:off x="1514924" y="2267570"/>
            <a:ext cx="0" cy="270000"/>
          </a:xfrm>
          <a:prstGeom prst="line">
            <a:avLst/>
          </a:prstGeom>
          <a:ln w="12700">
            <a:solidFill>
              <a:srgbClr val="3778A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AB99C492-682B-F161-D479-0A4D3751E3E1}"/>
              </a:ext>
            </a:extLst>
          </p:cNvPr>
          <p:cNvCxnSpPr>
            <a:cxnSpLocks/>
          </p:cNvCxnSpPr>
          <p:nvPr/>
        </p:nvCxnSpPr>
        <p:spPr>
          <a:xfrm>
            <a:off x="427930" y="2537570"/>
            <a:ext cx="0" cy="810000"/>
          </a:xfrm>
          <a:prstGeom prst="line">
            <a:avLst/>
          </a:prstGeom>
          <a:ln w="12700">
            <a:solidFill>
              <a:srgbClr val="3778A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E8D90D07-3A30-3650-610A-C45FB2236CA9}"/>
              </a:ext>
            </a:extLst>
          </p:cNvPr>
          <p:cNvCxnSpPr>
            <a:cxnSpLocks/>
          </p:cNvCxnSpPr>
          <p:nvPr/>
        </p:nvCxnSpPr>
        <p:spPr>
          <a:xfrm>
            <a:off x="942103" y="2537570"/>
            <a:ext cx="0" cy="702000"/>
          </a:xfrm>
          <a:prstGeom prst="line">
            <a:avLst/>
          </a:prstGeom>
          <a:ln w="12700">
            <a:solidFill>
              <a:srgbClr val="3778A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C70128D5-3CCD-A337-3462-48329101C3D4}"/>
              </a:ext>
            </a:extLst>
          </p:cNvPr>
          <p:cNvCxnSpPr>
            <a:cxnSpLocks/>
          </p:cNvCxnSpPr>
          <p:nvPr/>
        </p:nvCxnSpPr>
        <p:spPr>
          <a:xfrm>
            <a:off x="1688549" y="2537570"/>
            <a:ext cx="0" cy="324000"/>
          </a:xfrm>
          <a:prstGeom prst="line">
            <a:avLst/>
          </a:prstGeom>
          <a:ln w="12700">
            <a:solidFill>
              <a:srgbClr val="3778A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5F99F353-BBC7-0EEF-8A86-9ECDC6D8463D}"/>
              </a:ext>
            </a:extLst>
          </p:cNvPr>
          <p:cNvCxnSpPr>
            <a:cxnSpLocks/>
          </p:cNvCxnSpPr>
          <p:nvPr/>
        </p:nvCxnSpPr>
        <p:spPr>
          <a:xfrm>
            <a:off x="2701757" y="2537570"/>
            <a:ext cx="0" cy="648000"/>
          </a:xfrm>
          <a:prstGeom prst="line">
            <a:avLst/>
          </a:prstGeom>
          <a:ln w="12700">
            <a:solidFill>
              <a:srgbClr val="3778A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CuadroTexto 46">
            <a:extLst>
              <a:ext uri="{FF2B5EF4-FFF2-40B4-BE49-F238E27FC236}">
                <a16:creationId xmlns:a16="http://schemas.microsoft.com/office/drawing/2014/main" id="{E7F316C6-7FC3-0A15-EA54-EDEACC01972C}"/>
              </a:ext>
            </a:extLst>
          </p:cNvPr>
          <p:cNvSpPr txBox="1"/>
          <p:nvPr/>
        </p:nvSpPr>
        <p:spPr>
          <a:xfrm>
            <a:off x="3222509" y="4646908"/>
            <a:ext cx="2282260" cy="1200329"/>
          </a:xfrm>
          <a:prstGeom prst="rect">
            <a:avLst/>
          </a:prstGeom>
          <a:solidFill>
            <a:srgbClr val="3778A3"/>
          </a:solidFill>
        </p:spPr>
        <p:txBody>
          <a:bodyPr wrap="square" rtlCol="0">
            <a:spAutoFit/>
          </a:bodyPr>
          <a:lstStyle>
            <a:defPPr>
              <a:defRPr lang="es-CL"/>
            </a:defPPr>
            <a:lvl1pPr algn="ctr">
              <a:defRPr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defRPr>
            </a:lvl1pPr>
          </a:lstStyle>
          <a:p>
            <a:r>
              <a:rPr lang="es-ES" dirty="0">
                <a:effectLst/>
                <a:latin typeface="Arial Nova Light" panose="020B0304020202020204" pitchFamily="34" charset="0"/>
              </a:rPr>
              <a:t>Macrozona Centro</a:t>
            </a:r>
          </a:p>
          <a:p>
            <a:r>
              <a:rPr lang="es-ES" dirty="0">
                <a:effectLst/>
                <a:latin typeface="Arial Nova Light" panose="020B0304020202020204" pitchFamily="34" charset="0"/>
              </a:rPr>
              <a:t>224.869 </a:t>
            </a:r>
            <a:r>
              <a:rPr lang="es-ES" sz="1600" dirty="0">
                <a:effectLst/>
                <a:latin typeface="Arial Nova Light" panose="020B0304020202020204" pitchFamily="34" charset="0"/>
              </a:rPr>
              <a:t>requerimientos</a:t>
            </a:r>
          </a:p>
          <a:p>
            <a:r>
              <a:rPr lang="es-ES" sz="1600" dirty="0">
                <a:effectLst/>
                <a:latin typeface="Arial Nova Light" panose="020B0304020202020204" pitchFamily="34" charset="0"/>
              </a:rPr>
              <a:t>+9% vs. 2017</a:t>
            </a:r>
            <a:endParaRPr lang="es-CL" sz="1200" dirty="0">
              <a:effectLst/>
              <a:latin typeface="Arial Nova Light" panose="020B0304020202020204" pitchFamily="34" charset="0"/>
            </a:endParaRPr>
          </a:p>
        </p:txBody>
      </p:sp>
      <p:cxnSp>
        <p:nvCxnSpPr>
          <p:cNvPr id="48" name="Conector recto 47">
            <a:extLst>
              <a:ext uri="{FF2B5EF4-FFF2-40B4-BE49-F238E27FC236}">
                <a16:creationId xmlns:a16="http://schemas.microsoft.com/office/drawing/2014/main" id="{034BBE60-A9A1-42B1-5BBF-EA74F1B0FE04}"/>
              </a:ext>
            </a:extLst>
          </p:cNvPr>
          <p:cNvCxnSpPr>
            <a:cxnSpLocks/>
          </p:cNvCxnSpPr>
          <p:nvPr/>
        </p:nvCxnSpPr>
        <p:spPr>
          <a:xfrm>
            <a:off x="3645297" y="4214976"/>
            <a:ext cx="1491196" cy="0"/>
          </a:xfrm>
          <a:prstGeom prst="line">
            <a:avLst/>
          </a:prstGeom>
          <a:ln w="12700">
            <a:solidFill>
              <a:srgbClr val="3778A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768A9FDC-70DB-1649-6D1E-E5953A23199E}"/>
              </a:ext>
            </a:extLst>
          </p:cNvPr>
          <p:cNvCxnSpPr>
            <a:cxnSpLocks/>
          </p:cNvCxnSpPr>
          <p:nvPr/>
        </p:nvCxnSpPr>
        <p:spPr>
          <a:xfrm>
            <a:off x="4476652" y="4209504"/>
            <a:ext cx="0" cy="432938"/>
          </a:xfrm>
          <a:prstGeom prst="line">
            <a:avLst/>
          </a:prstGeom>
          <a:ln w="12700">
            <a:solidFill>
              <a:srgbClr val="3778A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149E2583-060E-2C75-C050-C3D44F48D9F9}"/>
              </a:ext>
            </a:extLst>
          </p:cNvPr>
          <p:cNvCxnSpPr>
            <a:cxnSpLocks/>
          </p:cNvCxnSpPr>
          <p:nvPr/>
        </p:nvCxnSpPr>
        <p:spPr>
          <a:xfrm>
            <a:off x="3645297" y="3669051"/>
            <a:ext cx="0" cy="544919"/>
          </a:xfrm>
          <a:prstGeom prst="line">
            <a:avLst/>
          </a:prstGeom>
          <a:ln w="12700">
            <a:solidFill>
              <a:srgbClr val="3778A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id="{344EBCF5-7F3A-C06A-5607-1969AA8C5EA5}"/>
              </a:ext>
            </a:extLst>
          </p:cNvPr>
          <p:cNvCxnSpPr>
            <a:cxnSpLocks/>
          </p:cNvCxnSpPr>
          <p:nvPr/>
        </p:nvCxnSpPr>
        <p:spPr>
          <a:xfrm>
            <a:off x="4279477" y="3644021"/>
            <a:ext cx="0" cy="569949"/>
          </a:xfrm>
          <a:prstGeom prst="line">
            <a:avLst/>
          </a:prstGeom>
          <a:ln w="12700">
            <a:solidFill>
              <a:srgbClr val="3778A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cto 55">
            <a:extLst>
              <a:ext uri="{FF2B5EF4-FFF2-40B4-BE49-F238E27FC236}">
                <a16:creationId xmlns:a16="http://schemas.microsoft.com/office/drawing/2014/main" id="{7C12CD3B-3ED2-E165-EA20-B0116BDD6C35}"/>
              </a:ext>
            </a:extLst>
          </p:cNvPr>
          <p:cNvCxnSpPr>
            <a:cxnSpLocks/>
          </p:cNvCxnSpPr>
          <p:nvPr/>
        </p:nvCxnSpPr>
        <p:spPr>
          <a:xfrm>
            <a:off x="4790025" y="3639555"/>
            <a:ext cx="0" cy="569949"/>
          </a:xfrm>
          <a:prstGeom prst="line">
            <a:avLst/>
          </a:prstGeom>
          <a:ln w="12700">
            <a:solidFill>
              <a:srgbClr val="3778A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DD109A54-95DA-7458-EDC7-FEB9B6CF41F8}"/>
              </a:ext>
            </a:extLst>
          </p:cNvPr>
          <p:cNvCxnSpPr>
            <a:cxnSpLocks/>
          </p:cNvCxnSpPr>
          <p:nvPr/>
        </p:nvCxnSpPr>
        <p:spPr>
          <a:xfrm>
            <a:off x="5136493" y="3741075"/>
            <a:ext cx="0" cy="468429"/>
          </a:xfrm>
          <a:prstGeom prst="line">
            <a:avLst/>
          </a:prstGeom>
          <a:ln w="12700">
            <a:solidFill>
              <a:srgbClr val="3778A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uadroTexto 60">
            <a:extLst>
              <a:ext uri="{FF2B5EF4-FFF2-40B4-BE49-F238E27FC236}">
                <a16:creationId xmlns:a16="http://schemas.microsoft.com/office/drawing/2014/main" id="{5FBF7B80-99E8-0EE8-23B3-86CA59E5FB4E}"/>
              </a:ext>
            </a:extLst>
          </p:cNvPr>
          <p:cNvSpPr txBox="1"/>
          <p:nvPr/>
        </p:nvSpPr>
        <p:spPr>
          <a:xfrm>
            <a:off x="4146266" y="1065495"/>
            <a:ext cx="2282260" cy="1200329"/>
          </a:xfrm>
          <a:prstGeom prst="rect">
            <a:avLst/>
          </a:prstGeom>
          <a:solidFill>
            <a:srgbClr val="3778A3"/>
          </a:solidFill>
        </p:spPr>
        <p:txBody>
          <a:bodyPr wrap="square" rtlCol="0">
            <a:spAutoFit/>
          </a:bodyPr>
          <a:lstStyle>
            <a:defPPr>
              <a:defRPr lang="es-CL"/>
            </a:defPPr>
            <a:lvl1pPr algn="ctr">
              <a:defRPr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defRPr>
            </a:lvl1pPr>
          </a:lstStyle>
          <a:p>
            <a:r>
              <a:rPr lang="es-CL" dirty="0">
                <a:effectLst/>
                <a:latin typeface="Arial Nova Light" panose="020B0304020202020204" pitchFamily="34" charset="0"/>
              </a:rPr>
              <a:t>RM</a:t>
            </a:r>
          </a:p>
          <a:p>
            <a:r>
              <a:rPr lang="es-CL" dirty="0">
                <a:effectLst/>
                <a:latin typeface="Arial Nova Light" panose="020B0304020202020204" pitchFamily="34" charset="0"/>
              </a:rPr>
              <a:t>395.450</a:t>
            </a:r>
            <a:r>
              <a:rPr lang="es-CL" sz="1600" dirty="0">
                <a:effectLst/>
                <a:latin typeface="Arial Nova Light" panose="020B0304020202020204" pitchFamily="34" charset="0"/>
              </a:rPr>
              <a:t> requerimientos</a:t>
            </a:r>
          </a:p>
          <a:p>
            <a:r>
              <a:rPr lang="es-CL" sz="1600" dirty="0">
                <a:effectLst/>
                <a:latin typeface="Arial Nova Light" panose="020B0304020202020204" pitchFamily="34" charset="0"/>
              </a:rPr>
              <a:t>+17% vs. 2017</a:t>
            </a:r>
          </a:p>
        </p:txBody>
      </p: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3C88FE15-08D2-B8AE-0C17-19B6EF855F68}"/>
              </a:ext>
            </a:extLst>
          </p:cNvPr>
          <p:cNvCxnSpPr>
            <a:cxnSpLocks/>
          </p:cNvCxnSpPr>
          <p:nvPr/>
        </p:nvCxnSpPr>
        <p:spPr>
          <a:xfrm>
            <a:off x="5445881" y="2533225"/>
            <a:ext cx="1720063" cy="0"/>
          </a:xfrm>
          <a:prstGeom prst="line">
            <a:avLst/>
          </a:prstGeom>
          <a:ln w="12700">
            <a:solidFill>
              <a:srgbClr val="3778A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1CCE0F15-632F-3654-EAEB-D5C751884A96}"/>
              </a:ext>
            </a:extLst>
          </p:cNvPr>
          <p:cNvCxnSpPr>
            <a:cxnSpLocks/>
          </p:cNvCxnSpPr>
          <p:nvPr/>
        </p:nvCxnSpPr>
        <p:spPr>
          <a:xfrm>
            <a:off x="6532881" y="2407394"/>
            <a:ext cx="0" cy="1062884"/>
          </a:xfrm>
          <a:prstGeom prst="line">
            <a:avLst/>
          </a:prstGeom>
          <a:ln w="12700">
            <a:solidFill>
              <a:srgbClr val="3778A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ector recto 191">
            <a:extLst>
              <a:ext uri="{FF2B5EF4-FFF2-40B4-BE49-F238E27FC236}">
                <a16:creationId xmlns:a16="http://schemas.microsoft.com/office/drawing/2014/main" id="{C5F21E63-97C0-8ACB-5C35-7BC3941813F1}"/>
              </a:ext>
            </a:extLst>
          </p:cNvPr>
          <p:cNvCxnSpPr>
            <a:cxnSpLocks/>
          </p:cNvCxnSpPr>
          <p:nvPr/>
        </p:nvCxnSpPr>
        <p:spPr>
          <a:xfrm>
            <a:off x="5445887" y="2532219"/>
            <a:ext cx="0" cy="887184"/>
          </a:xfrm>
          <a:prstGeom prst="line">
            <a:avLst/>
          </a:prstGeom>
          <a:ln w="12700">
            <a:solidFill>
              <a:srgbClr val="3778A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ector recto 193">
            <a:extLst>
              <a:ext uri="{FF2B5EF4-FFF2-40B4-BE49-F238E27FC236}">
                <a16:creationId xmlns:a16="http://schemas.microsoft.com/office/drawing/2014/main" id="{428524C3-0122-D807-6F7B-7670E5824B14}"/>
              </a:ext>
            </a:extLst>
          </p:cNvPr>
          <p:cNvCxnSpPr>
            <a:cxnSpLocks/>
          </p:cNvCxnSpPr>
          <p:nvPr/>
        </p:nvCxnSpPr>
        <p:spPr>
          <a:xfrm>
            <a:off x="5748523" y="2532219"/>
            <a:ext cx="0" cy="887184"/>
          </a:xfrm>
          <a:prstGeom prst="line">
            <a:avLst/>
          </a:prstGeom>
          <a:ln w="12700">
            <a:solidFill>
              <a:srgbClr val="3778A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ector recto 194">
            <a:extLst>
              <a:ext uri="{FF2B5EF4-FFF2-40B4-BE49-F238E27FC236}">
                <a16:creationId xmlns:a16="http://schemas.microsoft.com/office/drawing/2014/main" id="{9BFCB39C-0F98-D912-800B-67A6FE064D7D}"/>
              </a:ext>
            </a:extLst>
          </p:cNvPr>
          <p:cNvCxnSpPr>
            <a:cxnSpLocks/>
          </p:cNvCxnSpPr>
          <p:nvPr/>
        </p:nvCxnSpPr>
        <p:spPr>
          <a:xfrm>
            <a:off x="6057578" y="2532219"/>
            <a:ext cx="0" cy="798278"/>
          </a:xfrm>
          <a:prstGeom prst="line">
            <a:avLst/>
          </a:prstGeom>
          <a:ln w="12700">
            <a:solidFill>
              <a:srgbClr val="3778A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ector recto 199">
            <a:extLst>
              <a:ext uri="{FF2B5EF4-FFF2-40B4-BE49-F238E27FC236}">
                <a16:creationId xmlns:a16="http://schemas.microsoft.com/office/drawing/2014/main" id="{4877969F-8AD4-DBBD-BA35-659F9B424CFF}"/>
              </a:ext>
            </a:extLst>
          </p:cNvPr>
          <p:cNvCxnSpPr>
            <a:cxnSpLocks/>
          </p:cNvCxnSpPr>
          <p:nvPr/>
        </p:nvCxnSpPr>
        <p:spPr>
          <a:xfrm>
            <a:off x="7165950" y="2546753"/>
            <a:ext cx="0" cy="872650"/>
          </a:xfrm>
          <a:prstGeom prst="line">
            <a:avLst/>
          </a:prstGeom>
          <a:ln w="12700">
            <a:solidFill>
              <a:srgbClr val="3778A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CuadroTexto 203">
            <a:extLst>
              <a:ext uri="{FF2B5EF4-FFF2-40B4-BE49-F238E27FC236}">
                <a16:creationId xmlns:a16="http://schemas.microsoft.com/office/drawing/2014/main" id="{3B9732DF-4EC6-BACF-75CD-9100CE7164DE}"/>
              </a:ext>
            </a:extLst>
          </p:cNvPr>
          <p:cNvSpPr txBox="1"/>
          <p:nvPr/>
        </p:nvSpPr>
        <p:spPr>
          <a:xfrm>
            <a:off x="8345037" y="4642442"/>
            <a:ext cx="2282260" cy="1200329"/>
          </a:xfrm>
          <a:prstGeom prst="rect">
            <a:avLst/>
          </a:prstGeom>
          <a:solidFill>
            <a:srgbClr val="3778A3"/>
          </a:solidFill>
        </p:spPr>
        <p:txBody>
          <a:bodyPr wrap="square" rtlCol="0">
            <a:spAutoFit/>
          </a:bodyPr>
          <a:lstStyle>
            <a:defPPr>
              <a:defRPr lang="es-CL"/>
            </a:defPPr>
            <a:lvl1pPr algn="ctr">
              <a:defRPr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defRPr>
            </a:lvl1pPr>
          </a:lstStyle>
          <a:p>
            <a:r>
              <a:rPr lang="es-ES" dirty="0">
                <a:effectLst/>
                <a:latin typeface="Arial Nova Light" panose="020B0304020202020204" pitchFamily="34" charset="0"/>
              </a:rPr>
              <a:t>Macrozona Austral</a:t>
            </a:r>
          </a:p>
          <a:p>
            <a:r>
              <a:rPr lang="es-ES" dirty="0">
                <a:effectLst/>
                <a:latin typeface="Arial Nova Light" panose="020B0304020202020204" pitchFamily="34" charset="0"/>
              </a:rPr>
              <a:t>8.523 </a:t>
            </a:r>
          </a:p>
          <a:p>
            <a:r>
              <a:rPr lang="es-ES" sz="1600" dirty="0">
                <a:effectLst/>
                <a:latin typeface="Arial Nova Light" panose="020B0304020202020204" pitchFamily="34" charset="0"/>
              </a:rPr>
              <a:t>requerimientos</a:t>
            </a:r>
          </a:p>
          <a:p>
            <a:r>
              <a:rPr lang="es-ES" sz="1600" dirty="0">
                <a:effectLst/>
                <a:latin typeface="Arial Nova Light" panose="020B0304020202020204" pitchFamily="34" charset="0"/>
              </a:rPr>
              <a:t>-15% vs. 2017</a:t>
            </a:r>
            <a:endParaRPr lang="es-CL" sz="1200" dirty="0">
              <a:effectLst/>
              <a:latin typeface="Arial Nova Light" panose="020B0304020202020204" pitchFamily="34" charset="0"/>
            </a:endParaRPr>
          </a:p>
        </p:txBody>
      </p:sp>
      <p:cxnSp>
        <p:nvCxnSpPr>
          <p:cNvPr id="205" name="Conector recto 204">
            <a:extLst>
              <a:ext uri="{FF2B5EF4-FFF2-40B4-BE49-F238E27FC236}">
                <a16:creationId xmlns:a16="http://schemas.microsoft.com/office/drawing/2014/main" id="{98F0DDAE-78BF-2D34-B86A-294F4720D1B7}"/>
              </a:ext>
            </a:extLst>
          </p:cNvPr>
          <p:cNvCxnSpPr>
            <a:cxnSpLocks/>
          </p:cNvCxnSpPr>
          <p:nvPr/>
        </p:nvCxnSpPr>
        <p:spPr>
          <a:xfrm>
            <a:off x="8767825" y="4210510"/>
            <a:ext cx="1491196" cy="0"/>
          </a:xfrm>
          <a:prstGeom prst="line">
            <a:avLst/>
          </a:prstGeom>
          <a:ln w="12700">
            <a:solidFill>
              <a:srgbClr val="3778A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ector recto 205">
            <a:extLst>
              <a:ext uri="{FF2B5EF4-FFF2-40B4-BE49-F238E27FC236}">
                <a16:creationId xmlns:a16="http://schemas.microsoft.com/office/drawing/2014/main" id="{F4D4517F-5595-F4A1-24FE-5CC80CF4CCF2}"/>
              </a:ext>
            </a:extLst>
          </p:cNvPr>
          <p:cNvCxnSpPr>
            <a:cxnSpLocks/>
          </p:cNvCxnSpPr>
          <p:nvPr/>
        </p:nvCxnSpPr>
        <p:spPr>
          <a:xfrm>
            <a:off x="9599180" y="4205038"/>
            <a:ext cx="0" cy="432938"/>
          </a:xfrm>
          <a:prstGeom prst="line">
            <a:avLst/>
          </a:prstGeom>
          <a:ln w="12700">
            <a:solidFill>
              <a:srgbClr val="3778A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ector recto 206">
            <a:extLst>
              <a:ext uri="{FF2B5EF4-FFF2-40B4-BE49-F238E27FC236}">
                <a16:creationId xmlns:a16="http://schemas.microsoft.com/office/drawing/2014/main" id="{EC847BBC-1D51-4879-052C-C7E8CD8CA8B6}"/>
              </a:ext>
            </a:extLst>
          </p:cNvPr>
          <p:cNvCxnSpPr>
            <a:cxnSpLocks/>
          </p:cNvCxnSpPr>
          <p:nvPr/>
        </p:nvCxnSpPr>
        <p:spPr>
          <a:xfrm>
            <a:off x="8767825" y="3828623"/>
            <a:ext cx="0" cy="380881"/>
          </a:xfrm>
          <a:prstGeom prst="line">
            <a:avLst/>
          </a:prstGeom>
          <a:ln w="12700">
            <a:solidFill>
              <a:srgbClr val="3778A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ector recto 209">
            <a:extLst>
              <a:ext uri="{FF2B5EF4-FFF2-40B4-BE49-F238E27FC236}">
                <a16:creationId xmlns:a16="http://schemas.microsoft.com/office/drawing/2014/main" id="{B348088F-373F-2551-752A-8CA8CF7F7F9D}"/>
              </a:ext>
            </a:extLst>
          </p:cNvPr>
          <p:cNvCxnSpPr>
            <a:cxnSpLocks/>
          </p:cNvCxnSpPr>
          <p:nvPr/>
        </p:nvCxnSpPr>
        <p:spPr>
          <a:xfrm>
            <a:off x="10259021" y="3916481"/>
            <a:ext cx="0" cy="288557"/>
          </a:xfrm>
          <a:prstGeom prst="line">
            <a:avLst/>
          </a:prstGeom>
          <a:ln w="12700">
            <a:solidFill>
              <a:srgbClr val="3778A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uadroTexto 21">
            <a:extLst>
              <a:ext uri="{FF2B5EF4-FFF2-40B4-BE49-F238E27FC236}">
                <a16:creationId xmlns:a16="http://schemas.microsoft.com/office/drawing/2014/main" id="{D2223FED-B7E0-27C7-8B97-D7426DFCB5B6}"/>
              </a:ext>
            </a:extLst>
          </p:cNvPr>
          <p:cNvSpPr txBox="1"/>
          <p:nvPr/>
        </p:nvSpPr>
        <p:spPr>
          <a:xfrm>
            <a:off x="2090959" y="1184412"/>
            <a:ext cx="208826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4000" dirty="0">
                <a:solidFill>
                  <a:srgbClr val="3778A3"/>
                </a:solidFill>
                <a:latin typeface="Arial Black" panose="020B0A04020102020204" pitchFamily="34" charset="0"/>
              </a:rPr>
              <a:t>10%</a:t>
            </a:r>
            <a:endParaRPr lang="es-CL" sz="4000" dirty="0">
              <a:latin typeface="Arial Black" panose="020B0A04020102020204" pitchFamily="34" charset="0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60F69345-691F-AFEA-8736-08C329994115}"/>
              </a:ext>
            </a:extLst>
          </p:cNvPr>
          <p:cNvSpPr txBox="1"/>
          <p:nvPr/>
        </p:nvSpPr>
        <p:spPr>
          <a:xfrm>
            <a:off x="6167159" y="1176841"/>
            <a:ext cx="208826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4000" dirty="0">
                <a:solidFill>
                  <a:srgbClr val="3778A3"/>
                </a:solidFill>
                <a:latin typeface="Arial Black" panose="020B0A04020102020204" pitchFamily="34" charset="0"/>
              </a:rPr>
              <a:t>42%</a:t>
            </a:r>
            <a:endParaRPr lang="es-CL" sz="4000" dirty="0">
              <a:latin typeface="Arial Black" panose="020B0A04020102020204" pitchFamily="34" charset="0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A4DE415D-0AE1-7230-A983-B62E8428C818}"/>
              </a:ext>
            </a:extLst>
          </p:cNvPr>
          <p:cNvSpPr txBox="1"/>
          <p:nvPr/>
        </p:nvSpPr>
        <p:spPr>
          <a:xfrm>
            <a:off x="1239012" y="4741835"/>
            <a:ext cx="208826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4800" dirty="0">
                <a:solidFill>
                  <a:srgbClr val="3778A3"/>
                </a:solidFill>
                <a:latin typeface="Arial Black" panose="020B0A04020102020204" pitchFamily="34" charset="0"/>
              </a:rPr>
              <a:t>24%</a:t>
            </a:r>
            <a:endParaRPr lang="es-CL" sz="4800" dirty="0">
              <a:latin typeface="Arial Black" panose="020B0A04020102020204" pitchFamily="34" charset="0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ABC92CF7-D59D-38FE-FBA3-04F97AD48F5B}"/>
              </a:ext>
            </a:extLst>
          </p:cNvPr>
          <p:cNvSpPr txBox="1"/>
          <p:nvPr/>
        </p:nvSpPr>
        <p:spPr>
          <a:xfrm>
            <a:off x="6470187" y="4741684"/>
            <a:ext cx="182336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4800" dirty="0">
                <a:solidFill>
                  <a:srgbClr val="3778A3"/>
                </a:solidFill>
                <a:latin typeface="Arial Black" panose="020B0A04020102020204" pitchFamily="34" charset="0"/>
              </a:rPr>
              <a:t>1%</a:t>
            </a:r>
            <a:endParaRPr lang="es-CL" sz="4800" dirty="0">
              <a:latin typeface="Arial Black" panose="020B0A04020102020204" pitchFamily="34" charset="0"/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CDAE2B35-826C-7E69-6422-D23C8E054CF2}"/>
              </a:ext>
            </a:extLst>
          </p:cNvPr>
          <p:cNvSpPr txBox="1"/>
          <p:nvPr/>
        </p:nvSpPr>
        <p:spPr>
          <a:xfrm>
            <a:off x="2178133" y="1757968"/>
            <a:ext cx="197291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400" dirty="0">
                <a:solidFill>
                  <a:srgbClr val="3778A3"/>
                </a:solidFill>
                <a:latin typeface="Arial Nova Light" panose="020B0304020202020204" pitchFamily="34" charset="0"/>
              </a:rPr>
              <a:t>del déficit nacional</a:t>
            </a:r>
            <a:endParaRPr lang="es-CL" sz="1400" dirty="0">
              <a:solidFill>
                <a:srgbClr val="3778A3"/>
              </a:solidFill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87D28169-7C6E-A62E-963F-4E6B4E289DA8}"/>
              </a:ext>
            </a:extLst>
          </p:cNvPr>
          <p:cNvSpPr txBox="1"/>
          <p:nvPr/>
        </p:nvSpPr>
        <p:spPr>
          <a:xfrm>
            <a:off x="1364155" y="5417744"/>
            <a:ext cx="197291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400" dirty="0">
                <a:solidFill>
                  <a:srgbClr val="3778A3"/>
                </a:solidFill>
                <a:latin typeface="Arial Nova Light" panose="020B0304020202020204" pitchFamily="34" charset="0"/>
              </a:rPr>
              <a:t>del déficit nacional</a:t>
            </a:r>
            <a:endParaRPr lang="es-CL" sz="1400" dirty="0">
              <a:solidFill>
                <a:srgbClr val="3778A3"/>
              </a:solidFill>
            </a:endParaRP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49A50CB0-ACCF-BE6C-113D-ED0F28CE0C51}"/>
              </a:ext>
            </a:extLst>
          </p:cNvPr>
          <p:cNvSpPr/>
          <p:nvPr/>
        </p:nvSpPr>
        <p:spPr>
          <a:xfrm>
            <a:off x="2345014" y="1070845"/>
            <a:ext cx="1589917" cy="1191373"/>
          </a:xfrm>
          <a:prstGeom prst="rect">
            <a:avLst/>
          </a:prstGeom>
          <a:noFill/>
          <a:ln>
            <a:solidFill>
              <a:srgbClr val="3778A3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64222427-818A-2D9E-7B76-181F0BB5BEB0}"/>
              </a:ext>
            </a:extLst>
          </p:cNvPr>
          <p:cNvSpPr/>
          <p:nvPr/>
        </p:nvSpPr>
        <p:spPr>
          <a:xfrm>
            <a:off x="6414043" y="1064489"/>
            <a:ext cx="1589917" cy="1191373"/>
          </a:xfrm>
          <a:prstGeom prst="rect">
            <a:avLst/>
          </a:prstGeom>
          <a:noFill/>
          <a:ln>
            <a:solidFill>
              <a:srgbClr val="3778A3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5257B36C-D8B3-F53A-43D7-A3C0E5F76C46}"/>
              </a:ext>
            </a:extLst>
          </p:cNvPr>
          <p:cNvSpPr/>
          <p:nvPr/>
        </p:nvSpPr>
        <p:spPr>
          <a:xfrm>
            <a:off x="1299998" y="4649201"/>
            <a:ext cx="1925776" cy="1191373"/>
          </a:xfrm>
          <a:prstGeom prst="rect">
            <a:avLst/>
          </a:prstGeom>
          <a:noFill/>
          <a:ln>
            <a:solidFill>
              <a:srgbClr val="3778A3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F9B35F86-DF05-832F-52B2-AC85075D3677}"/>
              </a:ext>
            </a:extLst>
          </p:cNvPr>
          <p:cNvSpPr/>
          <p:nvPr/>
        </p:nvSpPr>
        <p:spPr>
          <a:xfrm>
            <a:off x="6419261" y="4650911"/>
            <a:ext cx="1925776" cy="1191373"/>
          </a:xfrm>
          <a:prstGeom prst="rect">
            <a:avLst/>
          </a:prstGeom>
          <a:noFill/>
          <a:ln>
            <a:solidFill>
              <a:srgbClr val="3778A3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22AAC47F-CB06-A806-13A7-41D6DDFEA92A}"/>
              </a:ext>
            </a:extLst>
          </p:cNvPr>
          <p:cNvSpPr txBox="1"/>
          <p:nvPr/>
        </p:nvSpPr>
        <p:spPr>
          <a:xfrm>
            <a:off x="156316" y="234837"/>
            <a:ext cx="104371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DISTRIBUCIÓN DEL DÉFICIT DE VIVIENDA EN EL TERRITORIO | RHA + RHD</a:t>
            </a:r>
            <a:endParaRPr lang="es-CL" sz="2000" b="1" dirty="0">
              <a:solidFill>
                <a:srgbClr val="3778A3"/>
              </a:solidFill>
              <a:latin typeface="Arial Nova Light" panose="020B0304020202020204" pitchFamily="3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9F9A701E-4778-BF38-292C-7252466EF210}"/>
              </a:ext>
            </a:extLst>
          </p:cNvPr>
          <p:cNvSpPr txBox="1"/>
          <p:nvPr/>
        </p:nvSpPr>
        <p:spPr>
          <a:xfrm>
            <a:off x="8206451" y="1070846"/>
            <a:ext cx="2282260" cy="1200329"/>
          </a:xfrm>
          <a:prstGeom prst="rect">
            <a:avLst/>
          </a:prstGeom>
          <a:solidFill>
            <a:srgbClr val="3778A3"/>
          </a:solidFill>
        </p:spPr>
        <p:txBody>
          <a:bodyPr wrap="square" rtlCol="0">
            <a:spAutoFit/>
          </a:bodyPr>
          <a:lstStyle>
            <a:defPPr>
              <a:defRPr lang="es-CL"/>
            </a:defPPr>
            <a:lvl1pPr algn="ctr">
              <a:defRPr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defRPr>
            </a:lvl1pPr>
          </a:lstStyle>
          <a:p>
            <a:r>
              <a:rPr lang="es-CL" dirty="0">
                <a:effectLst/>
                <a:latin typeface="Arial Nova Light" panose="020B0304020202020204" pitchFamily="34" charset="0"/>
              </a:rPr>
              <a:t>Macrozona Sur</a:t>
            </a:r>
          </a:p>
          <a:p>
            <a:r>
              <a:rPr lang="es-CL" dirty="0">
                <a:effectLst/>
                <a:latin typeface="Arial Nova Light" panose="020B0304020202020204" pitchFamily="34" charset="0"/>
              </a:rPr>
              <a:t>211.607</a:t>
            </a:r>
            <a:r>
              <a:rPr lang="es-CL" sz="1600" dirty="0">
                <a:effectLst/>
                <a:latin typeface="Arial Nova Light" panose="020B0304020202020204" pitchFamily="34" charset="0"/>
              </a:rPr>
              <a:t> requerimientos</a:t>
            </a:r>
          </a:p>
          <a:p>
            <a:r>
              <a:rPr lang="es-CL" sz="1600" dirty="0">
                <a:effectLst/>
                <a:latin typeface="Arial Nova Light" panose="020B0304020202020204" pitchFamily="34" charset="0"/>
              </a:rPr>
              <a:t>+ 7% vs. 2017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47BCA1A-5879-B4AD-5F2E-26EBC20D3C05}"/>
              </a:ext>
            </a:extLst>
          </p:cNvPr>
          <p:cNvSpPr txBox="1"/>
          <p:nvPr/>
        </p:nvSpPr>
        <p:spPr>
          <a:xfrm>
            <a:off x="10530784" y="1182192"/>
            <a:ext cx="14611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4000" dirty="0">
                <a:solidFill>
                  <a:srgbClr val="3778A3"/>
                </a:solidFill>
                <a:latin typeface="Arial Black" panose="020B0A04020102020204" pitchFamily="34" charset="0"/>
              </a:rPr>
              <a:t>23%</a:t>
            </a:r>
            <a:endParaRPr lang="es-CL" sz="4000" dirty="0">
              <a:latin typeface="Arial Black" panose="020B0A04020102020204" pitchFamily="34" charset="0"/>
            </a:endParaRP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3BBBACC5-00F9-64E7-DE76-B03EB1C7D9B1}"/>
              </a:ext>
            </a:extLst>
          </p:cNvPr>
          <p:cNvSpPr/>
          <p:nvPr/>
        </p:nvSpPr>
        <p:spPr>
          <a:xfrm>
            <a:off x="10474228" y="1069840"/>
            <a:ext cx="1589917" cy="1191373"/>
          </a:xfrm>
          <a:prstGeom prst="rect">
            <a:avLst/>
          </a:prstGeom>
          <a:noFill/>
          <a:ln>
            <a:solidFill>
              <a:srgbClr val="3778A3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51" name="Conector recto 50">
            <a:extLst>
              <a:ext uri="{FF2B5EF4-FFF2-40B4-BE49-F238E27FC236}">
                <a16:creationId xmlns:a16="http://schemas.microsoft.com/office/drawing/2014/main" id="{CE0A5009-FA16-E921-7B64-AB66C7EE96BF}"/>
              </a:ext>
            </a:extLst>
          </p:cNvPr>
          <p:cNvCxnSpPr>
            <a:cxnSpLocks/>
          </p:cNvCxnSpPr>
          <p:nvPr/>
        </p:nvCxnSpPr>
        <p:spPr>
          <a:xfrm>
            <a:off x="6536194" y="2410170"/>
            <a:ext cx="3052306" cy="0"/>
          </a:xfrm>
          <a:prstGeom prst="line">
            <a:avLst/>
          </a:prstGeom>
          <a:ln w="12700">
            <a:solidFill>
              <a:srgbClr val="3778A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6408497E-37AC-1765-127E-62BB236D2016}"/>
              </a:ext>
            </a:extLst>
          </p:cNvPr>
          <p:cNvCxnSpPr>
            <a:cxnSpLocks/>
          </p:cNvCxnSpPr>
          <p:nvPr/>
        </p:nvCxnSpPr>
        <p:spPr>
          <a:xfrm>
            <a:off x="4469388" y="2262219"/>
            <a:ext cx="7264" cy="923351"/>
          </a:xfrm>
          <a:prstGeom prst="line">
            <a:avLst/>
          </a:prstGeom>
          <a:ln w="12700">
            <a:solidFill>
              <a:srgbClr val="3778A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uadroTexto 98">
            <a:extLst>
              <a:ext uri="{FF2B5EF4-FFF2-40B4-BE49-F238E27FC236}">
                <a16:creationId xmlns:a16="http://schemas.microsoft.com/office/drawing/2014/main" id="{A9F31AF3-562C-C898-66BE-E7DBE5DF485B}"/>
              </a:ext>
            </a:extLst>
          </p:cNvPr>
          <p:cNvSpPr txBox="1"/>
          <p:nvPr/>
        </p:nvSpPr>
        <p:spPr>
          <a:xfrm>
            <a:off x="8981401" y="0"/>
            <a:ext cx="3208677" cy="256535"/>
          </a:xfrm>
          <a:prstGeom prst="rect">
            <a:avLst/>
          </a:prstGeom>
          <a:noFill/>
          <a:ln>
            <a:noFill/>
          </a:ln>
        </p:spPr>
        <p:txBody>
          <a:bodyPr wrap="square" lIns="121911" tIns="60955" rIns="121911" bIns="60955" rtlCol="0">
            <a:spAutoFit/>
          </a:bodyPr>
          <a:lstStyle>
            <a:defPPr>
              <a:defRPr lang="es-ES"/>
            </a:defPPr>
            <a:lvl1pPr marL="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6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3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4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6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867" b="1" spc="67" dirty="0">
                <a:solidFill>
                  <a:srgbClr val="3778A3"/>
                </a:solidFill>
                <a:latin typeface="Arial Nova Light" panose="020B0304020202020204" pitchFamily="34" charset="0"/>
                <a:cs typeface="Helvetica Neue"/>
              </a:rPr>
              <a:t>BALANCE DE VIVIENDA 2023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97588FB8-AFC7-E13A-AD90-CE29A534A328}"/>
              </a:ext>
            </a:extLst>
          </p:cNvPr>
          <p:cNvSpPr txBox="1"/>
          <p:nvPr/>
        </p:nvSpPr>
        <p:spPr>
          <a:xfrm>
            <a:off x="6226258" y="1757968"/>
            <a:ext cx="197291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400" dirty="0">
                <a:solidFill>
                  <a:srgbClr val="3778A3"/>
                </a:solidFill>
                <a:latin typeface="Arial Nova Light" panose="020B0304020202020204" pitchFamily="34" charset="0"/>
              </a:rPr>
              <a:t>del déficit nacional</a:t>
            </a:r>
            <a:endParaRPr lang="es-CL" sz="1400" dirty="0">
              <a:solidFill>
                <a:srgbClr val="3778A3"/>
              </a:solidFill>
            </a:endParaRP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1423B7DB-56B4-A115-C048-CEB44EC3572C}"/>
              </a:ext>
            </a:extLst>
          </p:cNvPr>
          <p:cNvSpPr txBox="1"/>
          <p:nvPr/>
        </p:nvSpPr>
        <p:spPr>
          <a:xfrm>
            <a:off x="10264858" y="1757968"/>
            <a:ext cx="197291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400" dirty="0">
                <a:solidFill>
                  <a:srgbClr val="3778A3"/>
                </a:solidFill>
                <a:latin typeface="Arial Nova Light" panose="020B0304020202020204" pitchFamily="34" charset="0"/>
              </a:rPr>
              <a:t>del déficit nacional</a:t>
            </a:r>
            <a:endParaRPr lang="es-CL" sz="1400" dirty="0">
              <a:solidFill>
                <a:srgbClr val="3778A3"/>
              </a:solidFill>
            </a:endParaRP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4E796D78-C617-2724-6FC3-336744740942}"/>
              </a:ext>
            </a:extLst>
          </p:cNvPr>
          <p:cNvSpPr txBox="1"/>
          <p:nvPr/>
        </p:nvSpPr>
        <p:spPr>
          <a:xfrm>
            <a:off x="6393355" y="5417744"/>
            <a:ext cx="197291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400" dirty="0">
                <a:solidFill>
                  <a:srgbClr val="3778A3"/>
                </a:solidFill>
                <a:latin typeface="Arial Nova Light" panose="020B0304020202020204" pitchFamily="34" charset="0"/>
              </a:rPr>
              <a:t>del déficit nacional</a:t>
            </a:r>
            <a:endParaRPr lang="es-CL" sz="1400" dirty="0">
              <a:solidFill>
                <a:srgbClr val="3778A3"/>
              </a:solidFill>
            </a:endParaRPr>
          </a:p>
        </p:txBody>
      </p:sp>
      <p:cxnSp>
        <p:nvCxnSpPr>
          <p:cNvPr id="197" name="Conector recto 196">
            <a:extLst>
              <a:ext uri="{FF2B5EF4-FFF2-40B4-BE49-F238E27FC236}">
                <a16:creationId xmlns:a16="http://schemas.microsoft.com/office/drawing/2014/main" id="{62F95F56-0E33-1033-A8C3-2CE777CCBBE7}"/>
              </a:ext>
            </a:extLst>
          </p:cNvPr>
          <p:cNvCxnSpPr>
            <a:cxnSpLocks/>
          </p:cNvCxnSpPr>
          <p:nvPr/>
        </p:nvCxnSpPr>
        <p:spPr>
          <a:xfrm>
            <a:off x="9588500" y="2273105"/>
            <a:ext cx="0" cy="145176"/>
          </a:xfrm>
          <a:prstGeom prst="line">
            <a:avLst/>
          </a:prstGeom>
          <a:ln w="12700">
            <a:solidFill>
              <a:srgbClr val="3778A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5705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"/>
          <p:cNvSpPr/>
          <p:nvPr/>
        </p:nvSpPr>
        <p:spPr>
          <a:xfrm rot="5400000">
            <a:off x="5903323" y="569323"/>
            <a:ext cx="385355" cy="12192000"/>
          </a:xfrm>
          <a:prstGeom prst="rect">
            <a:avLst/>
          </a:prstGeom>
          <a:solidFill>
            <a:srgbClr val="3778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1" tIns="60955" rIns="121911" bIns="60955" rtlCol="0" anchor="ctr"/>
          <a:lstStyle/>
          <a:p>
            <a:pPr algn="ctr"/>
            <a:endParaRPr lang="es-CL" sz="2400" dirty="0">
              <a:solidFill>
                <a:schemeClr val="tx1"/>
              </a:solidFill>
              <a:latin typeface="Arial Nova Light" panose="020B0304020202020204" pitchFamily="34" charset="0"/>
            </a:endParaRPr>
          </a:p>
        </p:txBody>
      </p:sp>
      <p:pic>
        <p:nvPicPr>
          <p:cNvPr id="193" name="Imagen 33" descr="logo cchs fondo azul.psd">
            <a:extLst>
              <a:ext uri="{FF2B5EF4-FFF2-40B4-BE49-F238E27FC236}">
                <a16:creationId xmlns:a16="http://schemas.microsoft.com/office/drawing/2014/main" id="{D411EA86-97FA-4AE8-8615-C35B5BBEF5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90428" y="6553484"/>
            <a:ext cx="847069" cy="229075"/>
          </a:xfrm>
          <a:prstGeom prst="rect">
            <a:avLst/>
          </a:prstGeom>
        </p:spPr>
      </p:pic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5207B7C8-0560-483B-8564-F226D7A5C86D}"/>
              </a:ext>
            </a:extLst>
          </p:cNvPr>
          <p:cNvCxnSpPr>
            <a:cxnSpLocks/>
          </p:cNvCxnSpPr>
          <p:nvPr/>
        </p:nvCxnSpPr>
        <p:spPr>
          <a:xfrm>
            <a:off x="2459979" y="6189247"/>
            <a:ext cx="2456150" cy="0"/>
          </a:xfrm>
          <a:prstGeom prst="line">
            <a:avLst/>
          </a:prstGeom>
          <a:ln>
            <a:solidFill>
              <a:schemeClr val="bg1"/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FDC836FF-1F8A-4EBF-A539-9046F0688DB4}"/>
              </a:ext>
            </a:extLst>
          </p:cNvPr>
          <p:cNvCxnSpPr>
            <a:cxnSpLocks/>
          </p:cNvCxnSpPr>
          <p:nvPr/>
        </p:nvCxnSpPr>
        <p:spPr>
          <a:xfrm>
            <a:off x="6972971" y="6189247"/>
            <a:ext cx="2008430" cy="0"/>
          </a:xfrm>
          <a:prstGeom prst="line">
            <a:avLst/>
          </a:prstGeom>
          <a:ln>
            <a:solidFill>
              <a:schemeClr val="bg1"/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98">
            <a:extLst>
              <a:ext uri="{FF2B5EF4-FFF2-40B4-BE49-F238E27FC236}">
                <a16:creationId xmlns:a16="http://schemas.microsoft.com/office/drawing/2014/main" id="{DF860C33-3C4D-1073-D235-B3E3B6A20660}"/>
              </a:ext>
            </a:extLst>
          </p:cNvPr>
          <p:cNvSpPr txBox="1"/>
          <p:nvPr/>
        </p:nvSpPr>
        <p:spPr>
          <a:xfrm>
            <a:off x="8981401" y="0"/>
            <a:ext cx="3208677" cy="256535"/>
          </a:xfrm>
          <a:prstGeom prst="rect">
            <a:avLst/>
          </a:prstGeom>
          <a:noFill/>
          <a:ln>
            <a:noFill/>
          </a:ln>
        </p:spPr>
        <p:txBody>
          <a:bodyPr wrap="square" lIns="121911" tIns="60955" rIns="121911" bIns="60955" rtlCol="0">
            <a:spAutoFit/>
          </a:bodyPr>
          <a:lstStyle>
            <a:defPPr>
              <a:defRPr lang="es-ES"/>
            </a:defPPr>
            <a:lvl1pPr marL="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6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3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4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6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867" b="1" spc="67" dirty="0">
                <a:solidFill>
                  <a:srgbClr val="3778A3"/>
                </a:solidFill>
                <a:latin typeface="Arial Nova Light" panose="020B0304020202020204" pitchFamily="34" charset="0"/>
                <a:cs typeface="Helvetica Neue"/>
              </a:rPr>
              <a:t>BALANCE DE VIVIENDA 2023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FB18BC9-5EFF-6D85-305D-B21434392EC5}"/>
              </a:ext>
            </a:extLst>
          </p:cNvPr>
          <p:cNvSpPr txBox="1"/>
          <p:nvPr/>
        </p:nvSpPr>
        <p:spPr>
          <a:xfrm>
            <a:off x="165555" y="225605"/>
            <a:ext cx="104371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DÉFICIT DE VIVIENDA EN EL TERRITORIO – DETALLE REGIONAL | RHA + RHD</a:t>
            </a:r>
            <a:endParaRPr lang="es-CL" sz="2000" b="1" dirty="0">
              <a:solidFill>
                <a:srgbClr val="3778A3"/>
              </a:solidFill>
              <a:latin typeface="Arial Nova Light" panose="020B0304020202020204" pitchFamily="34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4E30A4D7-85A8-89C5-C455-21389D6851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1471880"/>
              </p:ext>
            </p:extLst>
          </p:nvPr>
        </p:nvGraphicFramePr>
        <p:xfrm>
          <a:off x="8708176" y="1138844"/>
          <a:ext cx="2963333" cy="4684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50AC153C-D09C-1A94-BC1D-04BA7A7132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4618734"/>
              </p:ext>
            </p:extLst>
          </p:nvPr>
        </p:nvGraphicFramePr>
        <p:xfrm>
          <a:off x="165555" y="1138843"/>
          <a:ext cx="8392036" cy="4953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852252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"/>
          <p:cNvSpPr/>
          <p:nvPr/>
        </p:nvSpPr>
        <p:spPr>
          <a:xfrm rot="5400000">
            <a:off x="5903323" y="569323"/>
            <a:ext cx="385355" cy="12192000"/>
          </a:xfrm>
          <a:prstGeom prst="rect">
            <a:avLst/>
          </a:prstGeom>
          <a:solidFill>
            <a:srgbClr val="3778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1" tIns="60955" rIns="121911" bIns="60955" rtlCol="0" anchor="ctr"/>
          <a:lstStyle/>
          <a:p>
            <a:pPr algn="ctr"/>
            <a:endParaRPr lang="es-CL" sz="2400" dirty="0">
              <a:solidFill>
                <a:schemeClr val="tx1"/>
              </a:solidFill>
              <a:latin typeface="Arial Nova Light" panose="020B0304020202020204" pitchFamily="34" charset="0"/>
            </a:endParaRPr>
          </a:p>
        </p:txBody>
      </p:sp>
      <p:pic>
        <p:nvPicPr>
          <p:cNvPr id="193" name="Imagen 33" descr="logo cchs fondo azul.psd">
            <a:extLst>
              <a:ext uri="{FF2B5EF4-FFF2-40B4-BE49-F238E27FC236}">
                <a16:creationId xmlns:a16="http://schemas.microsoft.com/office/drawing/2014/main" id="{D411EA86-97FA-4AE8-8615-C35B5BBEF5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90428" y="6553484"/>
            <a:ext cx="847069" cy="229075"/>
          </a:xfrm>
          <a:prstGeom prst="rect">
            <a:avLst/>
          </a:prstGeom>
        </p:spPr>
      </p:pic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5207B7C8-0560-483B-8564-F226D7A5C86D}"/>
              </a:ext>
            </a:extLst>
          </p:cNvPr>
          <p:cNvCxnSpPr>
            <a:cxnSpLocks/>
          </p:cNvCxnSpPr>
          <p:nvPr/>
        </p:nvCxnSpPr>
        <p:spPr>
          <a:xfrm>
            <a:off x="2459979" y="6087645"/>
            <a:ext cx="2456150" cy="0"/>
          </a:xfrm>
          <a:prstGeom prst="line">
            <a:avLst/>
          </a:prstGeom>
          <a:ln>
            <a:solidFill>
              <a:schemeClr val="bg1"/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FDC836FF-1F8A-4EBF-A539-9046F0688DB4}"/>
              </a:ext>
            </a:extLst>
          </p:cNvPr>
          <p:cNvCxnSpPr>
            <a:cxnSpLocks/>
          </p:cNvCxnSpPr>
          <p:nvPr/>
        </p:nvCxnSpPr>
        <p:spPr>
          <a:xfrm>
            <a:off x="6972971" y="6087645"/>
            <a:ext cx="2008430" cy="0"/>
          </a:xfrm>
          <a:prstGeom prst="line">
            <a:avLst/>
          </a:prstGeom>
          <a:ln>
            <a:solidFill>
              <a:schemeClr val="bg1"/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98">
            <a:extLst>
              <a:ext uri="{FF2B5EF4-FFF2-40B4-BE49-F238E27FC236}">
                <a16:creationId xmlns:a16="http://schemas.microsoft.com/office/drawing/2014/main" id="{D0A84BF6-4CD6-B0E9-7C56-CFBB51B075AD}"/>
              </a:ext>
            </a:extLst>
          </p:cNvPr>
          <p:cNvSpPr txBox="1"/>
          <p:nvPr/>
        </p:nvSpPr>
        <p:spPr>
          <a:xfrm>
            <a:off x="8981401" y="0"/>
            <a:ext cx="3208677" cy="256535"/>
          </a:xfrm>
          <a:prstGeom prst="rect">
            <a:avLst/>
          </a:prstGeom>
          <a:noFill/>
          <a:ln>
            <a:noFill/>
          </a:ln>
        </p:spPr>
        <p:txBody>
          <a:bodyPr wrap="square" lIns="121911" tIns="60955" rIns="121911" bIns="60955" rtlCol="0">
            <a:spAutoFit/>
          </a:bodyPr>
          <a:lstStyle>
            <a:defPPr>
              <a:defRPr lang="es-ES"/>
            </a:defPPr>
            <a:lvl1pPr marL="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6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3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4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6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867" b="1" spc="67" dirty="0">
                <a:solidFill>
                  <a:srgbClr val="3778A3"/>
                </a:solidFill>
                <a:latin typeface="Arial Nova Light" panose="020B0304020202020204" pitchFamily="34" charset="0"/>
                <a:cs typeface="Helvetica Neue"/>
              </a:rPr>
              <a:t>BALANCE DE VIVIENDA 2023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6F4F4F4-9C88-37A8-D7A5-CBCE20831F8F}"/>
              </a:ext>
            </a:extLst>
          </p:cNvPr>
          <p:cNvSpPr txBox="1"/>
          <p:nvPr/>
        </p:nvSpPr>
        <p:spPr>
          <a:xfrm>
            <a:off x="165555" y="225601"/>
            <a:ext cx="104371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DÉFICIT DE VIVIENDA EN EL TERRITORIO – DETALLE COMUNAL PARA RM | RHA + RHD</a:t>
            </a:r>
            <a:endParaRPr lang="es-CL" sz="2000" b="1" dirty="0">
              <a:solidFill>
                <a:srgbClr val="3778A3"/>
              </a:solidFill>
              <a:latin typeface="Arial Nova Light" panose="020B0304020202020204" pitchFamily="34" charset="0"/>
            </a:endParaRP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38D8CF8B-62B4-8D46-7FC2-302A126F47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5913749"/>
              </p:ext>
            </p:extLst>
          </p:nvPr>
        </p:nvGraphicFramePr>
        <p:xfrm>
          <a:off x="267155" y="625711"/>
          <a:ext cx="5828845" cy="5645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D097F033-BE81-415B-B4A0-C63B51FDB7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8283271"/>
              </p:ext>
            </p:extLst>
          </p:nvPr>
        </p:nvGraphicFramePr>
        <p:xfrm>
          <a:off x="6197600" y="617146"/>
          <a:ext cx="5854623" cy="56458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596982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"/>
          <p:cNvSpPr/>
          <p:nvPr/>
        </p:nvSpPr>
        <p:spPr>
          <a:xfrm rot="5400000">
            <a:off x="5903323" y="569323"/>
            <a:ext cx="385355" cy="12192000"/>
          </a:xfrm>
          <a:prstGeom prst="rect">
            <a:avLst/>
          </a:prstGeom>
          <a:solidFill>
            <a:srgbClr val="3778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1" tIns="60955" rIns="121911" bIns="60955" rtlCol="0" anchor="ctr"/>
          <a:lstStyle/>
          <a:p>
            <a:pPr algn="ctr"/>
            <a:endParaRPr lang="es-CL" sz="2400" dirty="0">
              <a:solidFill>
                <a:schemeClr val="tx1"/>
              </a:solidFill>
              <a:latin typeface="Arial Nova Light" panose="020B0304020202020204" pitchFamily="34" charset="0"/>
            </a:endParaRPr>
          </a:p>
        </p:txBody>
      </p:sp>
      <p:pic>
        <p:nvPicPr>
          <p:cNvPr id="193" name="Imagen 33" descr="logo cchs fondo azul.psd">
            <a:extLst>
              <a:ext uri="{FF2B5EF4-FFF2-40B4-BE49-F238E27FC236}">
                <a16:creationId xmlns:a16="http://schemas.microsoft.com/office/drawing/2014/main" id="{D411EA86-97FA-4AE8-8615-C35B5BBEF5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90428" y="6553484"/>
            <a:ext cx="847069" cy="229075"/>
          </a:xfrm>
          <a:prstGeom prst="rect">
            <a:avLst/>
          </a:prstGeom>
        </p:spPr>
      </p:pic>
      <p:sp>
        <p:nvSpPr>
          <p:cNvPr id="9" name="31 CuadroTexto">
            <a:extLst>
              <a:ext uri="{FF2B5EF4-FFF2-40B4-BE49-F238E27FC236}">
                <a16:creationId xmlns:a16="http://schemas.microsoft.com/office/drawing/2014/main" id="{784E349F-888C-F4CD-1920-35347D44C5F7}"/>
              </a:ext>
            </a:extLst>
          </p:cNvPr>
          <p:cNvSpPr txBox="1"/>
          <p:nvPr/>
        </p:nvSpPr>
        <p:spPr>
          <a:xfrm>
            <a:off x="4217845" y="2612779"/>
            <a:ext cx="3756310" cy="1177239"/>
          </a:xfrm>
          <a:prstGeom prst="rect">
            <a:avLst/>
          </a:prstGeom>
          <a:noFill/>
        </p:spPr>
        <p:txBody>
          <a:bodyPr wrap="square" lIns="68575" tIns="34287" rIns="68575" bIns="34287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1200" cap="none" spc="30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uLnTx/>
                <a:uFillTx/>
                <a:latin typeface="Arial Nova Light" panose="020B0304020202020204" pitchFamily="34" charset="0"/>
                <a:cs typeface="Segoe UI Light" panose="020B0502040204020203" pitchFamily="34" charset="0"/>
              </a:rPr>
              <a:t>SÍNTESIS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spc="300" dirty="0">
                <a:solidFill>
                  <a:srgbClr val="3778A3"/>
                </a:solidFill>
                <a:latin typeface="Arial Nova Light" panose="020B0304020202020204" pitchFamily="34" charset="0"/>
                <a:cs typeface="Segoe UI Light" panose="020B0502040204020203" pitchFamily="34" charset="0"/>
              </a:rPr>
              <a:t>POSIBLES CAUSAS</a:t>
            </a:r>
            <a:endParaRPr kumimoji="0" lang="es-ES" sz="2400" b="1" i="0" u="none" strike="noStrike" kern="1200" cap="none" spc="300" normalizeH="0" baseline="0" noProof="0" dirty="0">
              <a:ln>
                <a:noFill/>
              </a:ln>
              <a:solidFill>
                <a:srgbClr val="3778A3"/>
              </a:solidFill>
              <a:effectLst/>
              <a:uLnTx/>
              <a:uFillTx/>
              <a:latin typeface="Arial Nova Light" panose="020B0304020202020204" pitchFamily="34" charset="0"/>
              <a:cs typeface="Segoe UI Light" panose="020B0502040204020203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1200" cap="none" spc="30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uLnTx/>
                <a:uFillTx/>
                <a:latin typeface="Arial Nova Light" panose="020B0304020202020204" pitchFamily="34" charset="0"/>
                <a:cs typeface="Segoe UI Light" panose="020B0502040204020203" pitchFamily="34" charset="0"/>
              </a:rPr>
              <a:t>PROPUESTAS   </a:t>
            </a:r>
          </a:p>
        </p:txBody>
      </p:sp>
    </p:spTree>
    <p:extLst>
      <p:ext uri="{BB962C8B-B14F-4D97-AF65-F5344CB8AC3E}">
        <p14:creationId xmlns:p14="http://schemas.microsoft.com/office/powerpoint/2010/main" val="1873120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F8ED48A4-AE11-B9F9-17DD-D74C47CCF0DD}"/>
              </a:ext>
            </a:extLst>
          </p:cNvPr>
          <p:cNvSpPr/>
          <p:nvPr/>
        </p:nvSpPr>
        <p:spPr>
          <a:xfrm>
            <a:off x="285616" y="1000176"/>
            <a:ext cx="5755954" cy="1080000"/>
          </a:xfrm>
          <a:prstGeom prst="rect">
            <a:avLst/>
          </a:prstGeom>
          <a:solidFill>
            <a:srgbClr val="3778A3"/>
          </a:solidFill>
          <a:ln>
            <a:solidFill>
              <a:srgbClr val="3778A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13 Rectángulo"/>
          <p:cNvSpPr/>
          <p:nvPr/>
        </p:nvSpPr>
        <p:spPr>
          <a:xfrm rot="5400000">
            <a:off x="5903323" y="569323"/>
            <a:ext cx="385355" cy="12192000"/>
          </a:xfrm>
          <a:prstGeom prst="rect">
            <a:avLst/>
          </a:prstGeom>
          <a:solidFill>
            <a:srgbClr val="3778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1" tIns="60955" rIns="121911" bIns="60955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ova Light" panose="020B0304020202020204" pitchFamily="34" charset="0"/>
              <a:ea typeface="+mn-ea"/>
              <a:cs typeface="+mn-cs"/>
            </a:endParaRPr>
          </a:p>
        </p:txBody>
      </p:sp>
      <p:pic>
        <p:nvPicPr>
          <p:cNvPr id="193" name="Imagen 33" descr="logo cchs fondo azul.psd">
            <a:extLst>
              <a:ext uri="{FF2B5EF4-FFF2-40B4-BE49-F238E27FC236}">
                <a16:creationId xmlns:a16="http://schemas.microsoft.com/office/drawing/2014/main" id="{D411EA86-97FA-4AE8-8615-C35B5BBEF5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90428" y="6553484"/>
            <a:ext cx="847069" cy="229075"/>
          </a:xfrm>
          <a:prstGeom prst="rect">
            <a:avLst/>
          </a:prstGeom>
        </p:spPr>
      </p:pic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5207B7C8-0560-483B-8564-F226D7A5C86D}"/>
              </a:ext>
            </a:extLst>
          </p:cNvPr>
          <p:cNvCxnSpPr>
            <a:cxnSpLocks/>
          </p:cNvCxnSpPr>
          <p:nvPr/>
        </p:nvCxnSpPr>
        <p:spPr>
          <a:xfrm>
            <a:off x="2405549" y="6115359"/>
            <a:ext cx="2456150" cy="0"/>
          </a:xfrm>
          <a:prstGeom prst="line">
            <a:avLst/>
          </a:prstGeom>
          <a:ln>
            <a:solidFill>
              <a:schemeClr val="bg1"/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FDC836FF-1F8A-4EBF-A539-9046F0688DB4}"/>
              </a:ext>
            </a:extLst>
          </p:cNvPr>
          <p:cNvCxnSpPr>
            <a:cxnSpLocks/>
          </p:cNvCxnSpPr>
          <p:nvPr/>
        </p:nvCxnSpPr>
        <p:spPr>
          <a:xfrm>
            <a:off x="6972971" y="6115359"/>
            <a:ext cx="2008430" cy="0"/>
          </a:xfrm>
          <a:prstGeom prst="line">
            <a:avLst/>
          </a:prstGeom>
          <a:ln>
            <a:solidFill>
              <a:schemeClr val="bg1"/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3">
            <a:extLst>
              <a:ext uri="{FF2B5EF4-FFF2-40B4-BE49-F238E27FC236}">
                <a16:creationId xmlns:a16="http://schemas.microsoft.com/office/drawing/2014/main" id="{3D3D6757-B70F-4D06-932B-4B4483EB49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4135" y="5269288"/>
            <a:ext cx="2543730" cy="38535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F81BD">
                  <a:lumMod val="75000"/>
                </a:srgbClr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0" lang="es-ES" altLang="es-CL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C a m p a m e n t o s</a:t>
            </a:r>
            <a:endParaRPr kumimoji="0" lang="es-ES" altLang="es-CL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Light" panose="020B0304020202020204" pitchFamily="34" charset="0"/>
              <a:ea typeface="+mn-ea"/>
              <a:cs typeface="+mn-cs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B81E9074-EF95-C4F8-854F-B72474418C6E}"/>
              </a:ext>
            </a:extLst>
          </p:cNvPr>
          <p:cNvSpPr/>
          <p:nvPr/>
        </p:nvSpPr>
        <p:spPr>
          <a:xfrm>
            <a:off x="285616" y="2274075"/>
            <a:ext cx="5755954" cy="1080000"/>
          </a:xfrm>
          <a:prstGeom prst="rect">
            <a:avLst/>
          </a:prstGeom>
          <a:noFill/>
          <a:ln>
            <a:solidFill>
              <a:srgbClr val="3778A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42 CuadroTexto">
            <a:extLst>
              <a:ext uri="{FF2B5EF4-FFF2-40B4-BE49-F238E27FC236}">
                <a16:creationId xmlns:a16="http://schemas.microsoft.com/office/drawing/2014/main" id="{86AFCE61-ED22-E837-9A47-39CF41774794}"/>
              </a:ext>
            </a:extLst>
          </p:cNvPr>
          <p:cNvSpPr txBox="1"/>
          <p:nvPr/>
        </p:nvSpPr>
        <p:spPr>
          <a:xfrm>
            <a:off x="2077760" y="1002108"/>
            <a:ext cx="3920266" cy="1077218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Aumentó el número de requerimientos en los últimos 5 años.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Clave:</a:t>
            </a:r>
            <a:r>
              <a:rPr kumimoji="0" lang="es-ES" sz="16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 Aumento de las familias allegadas por incapacidad financiera.</a:t>
            </a:r>
          </a:p>
        </p:txBody>
      </p:sp>
      <p:sp>
        <p:nvSpPr>
          <p:cNvPr id="7" name="42 CuadroTexto">
            <a:extLst>
              <a:ext uri="{FF2B5EF4-FFF2-40B4-BE49-F238E27FC236}">
                <a16:creationId xmlns:a16="http://schemas.microsoft.com/office/drawing/2014/main" id="{180991FC-F012-785E-8BDE-14116CB34801}"/>
              </a:ext>
            </a:extLst>
          </p:cNvPr>
          <p:cNvSpPr txBox="1"/>
          <p:nvPr/>
        </p:nvSpPr>
        <p:spPr>
          <a:xfrm>
            <a:off x="289784" y="1081071"/>
            <a:ext cx="1839736" cy="92333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13%</a:t>
            </a:r>
          </a:p>
        </p:txBody>
      </p:sp>
      <p:sp>
        <p:nvSpPr>
          <p:cNvPr id="39" name="42 CuadroTexto">
            <a:extLst>
              <a:ext uri="{FF2B5EF4-FFF2-40B4-BE49-F238E27FC236}">
                <a16:creationId xmlns:a16="http://schemas.microsoft.com/office/drawing/2014/main" id="{0D913402-61A6-C6A8-469C-F008D134526C}"/>
              </a:ext>
            </a:extLst>
          </p:cNvPr>
          <p:cNvSpPr txBox="1"/>
          <p:nvPr/>
        </p:nvSpPr>
        <p:spPr>
          <a:xfrm>
            <a:off x="2081807" y="2277631"/>
            <a:ext cx="3916219" cy="1077218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600" dirty="0">
                <a:solidFill>
                  <a:srgbClr val="3778A3"/>
                </a:solidFill>
                <a:latin typeface="Arial Nova Light" panose="020B0304020202020204" pitchFamily="34" charset="0"/>
              </a:rPr>
              <a:t>Se </a:t>
            </a: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redujo allegamiento + hacinamiento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, principalmente en </a:t>
            </a: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grupos vulnerables. Clave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: Buen desempeño y focalización de programas.</a:t>
            </a:r>
          </a:p>
        </p:txBody>
      </p:sp>
      <p:sp>
        <p:nvSpPr>
          <p:cNvPr id="2" name="42 CuadroTexto">
            <a:extLst>
              <a:ext uri="{FF2B5EF4-FFF2-40B4-BE49-F238E27FC236}">
                <a16:creationId xmlns:a16="http://schemas.microsoft.com/office/drawing/2014/main" id="{EDB411F5-C88B-8E97-5B11-5DB4B6937951}"/>
              </a:ext>
            </a:extLst>
          </p:cNvPr>
          <p:cNvSpPr txBox="1"/>
          <p:nvPr/>
        </p:nvSpPr>
        <p:spPr>
          <a:xfrm>
            <a:off x="149791" y="2357912"/>
            <a:ext cx="2089034" cy="92333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1" i="0" u="none" strike="noStrike" kern="1200" cap="none" spc="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-27%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4757AAA0-4C80-2088-9164-3F62825609B7}"/>
              </a:ext>
            </a:extLst>
          </p:cNvPr>
          <p:cNvSpPr/>
          <p:nvPr/>
        </p:nvSpPr>
        <p:spPr>
          <a:xfrm>
            <a:off x="285616" y="3562374"/>
            <a:ext cx="5755954" cy="1080000"/>
          </a:xfrm>
          <a:prstGeom prst="rect">
            <a:avLst/>
          </a:prstGeom>
          <a:solidFill>
            <a:srgbClr val="3778A3"/>
          </a:solidFill>
          <a:ln>
            <a:solidFill>
              <a:srgbClr val="3778A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42 CuadroTexto">
            <a:extLst>
              <a:ext uri="{FF2B5EF4-FFF2-40B4-BE49-F238E27FC236}">
                <a16:creationId xmlns:a16="http://schemas.microsoft.com/office/drawing/2014/main" id="{9D08DA06-7A55-4684-08E7-828BE1EF2C12}"/>
              </a:ext>
            </a:extLst>
          </p:cNvPr>
          <p:cNvSpPr txBox="1"/>
          <p:nvPr/>
        </p:nvSpPr>
        <p:spPr>
          <a:xfrm>
            <a:off x="2077761" y="3564306"/>
            <a:ext cx="3920266" cy="1077218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Corresponde a </a:t>
            </a: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grupos unipersonales o sin núcleo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, únicas tipologías de  familias que muestran crecimientos importantes en el total de déficit habitacional.</a:t>
            </a: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 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5" name="42 CuadroTexto">
            <a:extLst>
              <a:ext uri="{FF2B5EF4-FFF2-40B4-BE49-F238E27FC236}">
                <a16:creationId xmlns:a16="http://schemas.microsoft.com/office/drawing/2014/main" id="{CA86E927-E079-1294-29EE-CC42C008D112}"/>
              </a:ext>
            </a:extLst>
          </p:cNvPr>
          <p:cNvSpPr txBox="1"/>
          <p:nvPr/>
        </p:nvSpPr>
        <p:spPr>
          <a:xfrm>
            <a:off x="289784" y="3630495"/>
            <a:ext cx="1839736" cy="92333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57%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46A2BA83-D6E4-15A3-2A82-5DA9E7362082}"/>
              </a:ext>
            </a:extLst>
          </p:cNvPr>
          <p:cNvSpPr/>
          <p:nvPr/>
        </p:nvSpPr>
        <p:spPr>
          <a:xfrm>
            <a:off x="281570" y="4918794"/>
            <a:ext cx="5755954" cy="1080000"/>
          </a:xfrm>
          <a:prstGeom prst="rect">
            <a:avLst/>
          </a:prstGeom>
          <a:noFill/>
          <a:ln>
            <a:solidFill>
              <a:srgbClr val="3778A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42 CuadroTexto">
            <a:extLst>
              <a:ext uri="{FF2B5EF4-FFF2-40B4-BE49-F238E27FC236}">
                <a16:creationId xmlns:a16="http://schemas.microsoft.com/office/drawing/2014/main" id="{9C31DEC1-90E6-907A-66A3-8D864D492A48}"/>
              </a:ext>
            </a:extLst>
          </p:cNvPr>
          <p:cNvSpPr txBox="1"/>
          <p:nvPr/>
        </p:nvSpPr>
        <p:spPr>
          <a:xfrm>
            <a:off x="2077761" y="4922350"/>
            <a:ext cx="3920265" cy="1077218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600" dirty="0">
                <a:solidFill>
                  <a:srgbClr val="3778A3"/>
                </a:solidFill>
                <a:latin typeface="Arial Nova Light" panose="020B0304020202020204" pitchFamily="34" charset="0"/>
              </a:rPr>
              <a:t>d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el total de familias del déficit</a:t>
            </a:r>
            <a:r>
              <a:rPr lang="es-ES" sz="1600" dirty="0">
                <a:solidFill>
                  <a:srgbClr val="3778A3"/>
                </a:solidFill>
                <a:latin typeface="Arial Nova Light" panose="020B0304020202020204" pitchFamily="34" charset="0"/>
              </a:rPr>
              <a:t> 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están </a:t>
            </a: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lideradas por una mujer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, mayormente joven. Casi </a:t>
            </a: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2 de cada 10 son familias extranjeras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.</a:t>
            </a:r>
            <a:endParaRPr kumimoji="0" lang="es-ES" sz="1600" b="1" i="0" u="none" strike="noStrike" kern="1200" cap="none" spc="0" normalizeH="0" baseline="0" noProof="0" dirty="0">
              <a:ln>
                <a:noFill/>
              </a:ln>
              <a:solidFill>
                <a:srgbClr val="3778A3"/>
              </a:solidFill>
              <a:effectLst/>
              <a:uLnTx/>
              <a:uFillTx/>
              <a:latin typeface="Arial Nova Light" panose="020B0304020202020204" pitchFamily="34" charset="0"/>
              <a:ea typeface="+mn-ea"/>
              <a:cs typeface="+mn-cs"/>
            </a:endParaRPr>
          </a:p>
        </p:txBody>
      </p:sp>
      <p:sp>
        <p:nvSpPr>
          <p:cNvPr id="10" name="42 CuadroTexto">
            <a:extLst>
              <a:ext uri="{FF2B5EF4-FFF2-40B4-BE49-F238E27FC236}">
                <a16:creationId xmlns:a16="http://schemas.microsoft.com/office/drawing/2014/main" id="{C311137A-FD87-3EA5-5DD4-594A3F4FF2B2}"/>
              </a:ext>
            </a:extLst>
          </p:cNvPr>
          <p:cNvSpPr txBox="1"/>
          <p:nvPr/>
        </p:nvSpPr>
        <p:spPr>
          <a:xfrm>
            <a:off x="165135" y="5002173"/>
            <a:ext cx="2089034" cy="92333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1" i="0" u="none" strike="noStrike" kern="1200" cap="none" spc="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54%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02D764F-C6E4-B8E1-8897-6502CD62743F}"/>
              </a:ext>
            </a:extLst>
          </p:cNvPr>
          <p:cNvSpPr txBox="1"/>
          <p:nvPr/>
        </p:nvSpPr>
        <p:spPr>
          <a:xfrm>
            <a:off x="158295" y="235976"/>
            <a:ext cx="104371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SÍNTESIS DE RESULTADOS</a:t>
            </a:r>
            <a:endParaRPr kumimoji="0" lang="es-CL" sz="2000" b="1" i="0" u="none" strike="noStrike" kern="1200" cap="none" spc="0" normalizeH="0" baseline="0" noProof="0" dirty="0">
              <a:ln>
                <a:noFill/>
              </a:ln>
              <a:solidFill>
                <a:srgbClr val="3778A3"/>
              </a:solidFill>
              <a:effectLst/>
              <a:uLnTx/>
              <a:uFillTx/>
              <a:latin typeface="Arial Nova Light" panose="020B0304020202020204" pitchFamily="34" charset="0"/>
              <a:ea typeface="+mn-ea"/>
              <a:cs typeface="+mn-cs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58379A0B-1D31-9DDA-08BE-A10D267CE6B9}"/>
              </a:ext>
            </a:extLst>
          </p:cNvPr>
          <p:cNvSpPr/>
          <p:nvPr/>
        </p:nvSpPr>
        <p:spPr>
          <a:xfrm>
            <a:off x="6185668" y="989292"/>
            <a:ext cx="5742807" cy="1080000"/>
          </a:xfrm>
          <a:prstGeom prst="rect">
            <a:avLst/>
          </a:prstGeom>
          <a:solidFill>
            <a:srgbClr val="3778A3"/>
          </a:solidFill>
          <a:ln>
            <a:solidFill>
              <a:srgbClr val="3778A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590637F4-22FA-EEF9-6E74-BACD5CBC89C9}"/>
              </a:ext>
            </a:extLst>
          </p:cNvPr>
          <p:cNvCxnSpPr>
            <a:cxnSpLocks/>
          </p:cNvCxnSpPr>
          <p:nvPr/>
        </p:nvCxnSpPr>
        <p:spPr>
          <a:xfrm>
            <a:off x="8305601" y="6104475"/>
            <a:ext cx="2456150" cy="0"/>
          </a:xfrm>
          <a:prstGeom prst="line">
            <a:avLst/>
          </a:prstGeom>
          <a:ln>
            <a:solidFill>
              <a:schemeClr val="bg1"/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4C91BEC-494D-751C-BD2D-9CD8A96D4712}"/>
              </a:ext>
            </a:extLst>
          </p:cNvPr>
          <p:cNvSpPr/>
          <p:nvPr/>
        </p:nvSpPr>
        <p:spPr>
          <a:xfrm>
            <a:off x="6185668" y="2263191"/>
            <a:ext cx="5755954" cy="1080000"/>
          </a:xfrm>
          <a:prstGeom prst="rect">
            <a:avLst/>
          </a:prstGeom>
          <a:noFill/>
          <a:ln>
            <a:solidFill>
              <a:srgbClr val="3778A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42 CuadroTexto">
            <a:extLst>
              <a:ext uri="{FF2B5EF4-FFF2-40B4-BE49-F238E27FC236}">
                <a16:creationId xmlns:a16="http://schemas.microsoft.com/office/drawing/2014/main" id="{BE817E27-EEC8-B8E7-8AF5-B8277F0D3824}"/>
              </a:ext>
            </a:extLst>
          </p:cNvPr>
          <p:cNvSpPr txBox="1"/>
          <p:nvPr/>
        </p:nvSpPr>
        <p:spPr>
          <a:xfrm>
            <a:off x="8021356" y="991224"/>
            <a:ext cx="3907119" cy="1077218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disminuyó</a:t>
            </a:r>
            <a:r>
              <a:rPr lang="es-ES" sz="1600" dirty="0">
                <a:solidFill>
                  <a:prstClr val="white"/>
                </a:solidFill>
                <a:latin typeface="Arial Nova Light" panose="020B0304020202020204" pitchFamily="34" charset="0"/>
              </a:rPr>
              <a:t> 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el déficit habitacional</a:t>
            </a:r>
            <a:r>
              <a:rPr lang="es-ES" sz="1600" dirty="0">
                <a:solidFill>
                  <a:prstClr val="white"/>
                </a:solidFill>
                <a:latin typeface="Arial Nova Light" panose="020B0304020202020204" pitchFamily="34" charset="0"/>
              </a:rPr>
              <a:t> 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asociado a</a:t>
            </a:r>
            <a:r>
              <a:rPr lang="es-ES" sz="1600" b="1" dirty="0">
                <a:solidFill>
                  <a:prstClr val="white"/>
                </a:solidFill>
                <a:latin typeface="Arial Nova Light" panose="020B0304020202020204" pitchFamily="34" charset="0"/>
              </a:rPr>
              <a:t> </a:t>
            </a: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viviendas deterioradas.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600" b="1" dirty="0">
                <a:solidFill>
                  <a:prstClr val="white"/>
                </a:solidFill>
                <a:latin typeface="Arial Nova Light" panose="020B0304020202020204" pitchFamily="34" charset="0"/>
              </a:rPr>
              <a:t>Clave:</a:t>
            </a:r>
            <a:r>
              <a:rPr lang="es-ES" sz="1600" dirty="0">
                <a:solidFill>
                  <a:prstClr val="white"/>
                </a:solidFill>
                <a:latin typeface="Arial Nova Light" panose="020B0304020202020204" pitchFamily="34" charset="0"/>
              </a:rPr>
              <a:t> 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Posible efecto de los programas de mejoramiento (como PPPF y DS27).</a:t>
            </a:r>
            <a:endParaRPr kumimoji="0" lang="es-E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Light" panose="020B0304020202020204" pitchFamily="34" charset="0"/>
              <a:ea typeface="+mn-ea"/>
              <a:cs typeface="+mn-cs"/>
            </a:endParaRPr>
          </a:p>
        </p:txBody>
      </p:sp>
      <p:sp>
        <p:nvSpPr>
          <p:cNvPr id="20" name="42 CuadroTexto">
            <a:extLst>
              <a:ext uri="{FF2B5EF4-FFF2-40B4-BE49-F238E27FC236}">
                <a16:creationId xmlns:a16="http://schemas.microsoft.com/office/drawing/2014/main" id="{7F9448D9-44EB-8FAB-3A00-15E8B0C26E92}"/>
              </a:ext>
            </a:extLst>
          </p:cNvPr>
          <p:cNvSpPr txBox="1"/>
          <p:nvPr/>
        </p:nvSpPr>
        <p:spPr>
          <a:xfrm>
            <a:off x="6233380" y="1070187"/>
            <a:ext cx="1839736" cy="92333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-</a:t>
            </a: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 </a:t>
            </a:r>
            <a:r>
              <a:rPr kumimoji="0" lang="es-E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3%</a:t>
            </a:r>
          </a:p>
        </p:txBody>
      </p:sp>
      <p:sp>
        <p:nvSpPr>
          <p:cNvPr id="26" name="42 CuadroTexto">
            <a:extLst>
              <a:ext uri="{FF2B5EF4-FFF2-40B4-BE49-F238E27FC236}">
                <a16:creationId xmlns:a16="http://schemas.microsoft.com/office/drawing/2014/main" id="{46045F4D-B787-5406-7A6C-0F55A39D3A33}"/>
              </a:ext>
            </a:extLst>
          </p:cNvPr>
          <p:cNvSpPr txBox="1"/>
          <p:nvPr/>
        </p:nvSpPr>
        <p:spPr>
          <a:xfrm>
            <a:off x="8025404" y="2266747"/>
            <a:ext cx="3903072" cy="1077218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de las familias con </a:t>
            </a: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RHD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 tiene un jefe de hogar </a:t>
            </a: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mayor a 60 años que vive solo </a:t>
            </a:r>
            <a:r>
              <a:rPr kumimoji="0" lang="es-ES" sz="1600" i="0" u="none" strike="noStrike" kern="1200" cap="none" spc="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o corresponde a una pareja sin hijos (55% bajo el IV decil de ingresos).</a:t>
            </a:r>
          </a:p>
        </p:txBody>
      </p:sp>
      <p:sp>
        <p:nvSpPr>
          <p:cNvPr id="27" name="42 CuadroTexto">
            <a:extLst>
              <a:ext uri="{FF2B5EF4-FFF2-40B4-BE49-F238E27FC236}">
                <a16:creationId xmlns:a16="http://schemas.microsoft.com/office/drawing/2014/main" id="{55BB39FA-5027-EE8D-655F-264839DB9F0C}"/>
              </a:ext>
            </a:extLst>
          </p:cNvPr>
          <p:cNvSpPr txBox="1"/>
          <p:nvPr/>
        </p:nvSpPr>
        <p:spPr>
          <a:xfrm>
            <a:off x="6093387" y="2347028"/>
            <a:ext cx="2089034" cy="92333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1" i="0" u="none" strike="noStrike" kern="1200" cap="none" spc="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35%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3B8A8F50-D475-A931-0306-992C5250F2D1}"/>
              </a:ext>
            </a:extLst>
          </p:cNvPr>
          <p:cNvSpPr/>
          <p:nvPr/>
        </p:nvSpPr>
        <p:spPr>
          <a:xfrm>
            <a:off x="6185668" y="3551490"/>
            <a:ext cx="5742807" cy="1080000"/>
          </a:xfrm>
          <a:prstGeom prst="rect">
            <a:avLst/>
          </a:prstGeom>
          <a:solidFill>
            <a:srgbClr val="3778A3"/>
          </a:solidFill>
          <a:ln>
            <a:solidFill>
              <a:srgbClr val="3778A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42 CuadroTexto">
            <a:extLst>
              <a:ext uri="{FF2B5EF4-FFF2-40B4-BE49-F238E27FC236}">
                <a16:creationId xmlns:a16="http://schemas.microsoft.com/office/drawing/2014/main" id="{A8196775-F1E8-3A02-00F8-CEEB8AED8C23}"/>
              </a:ext>
            </a:extLst>
          </p:cNvPr>
          <p:cNvSpPr txBox="1"/>
          <p:nvPr/>
        </p:nvSpPr>
        <p:spPr>
          <a:xfrm>
            <a:off x="8021357" y="3553422"/>
            <a:ext cx="3920265" cy="1077218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de los requerimientos están</a:t>
            </a:r>
            <a:r>
              <a:rPr lang="es-ES" sz="1600" b="1" dirty="0">
                <a:solidFill>
                  <a:prstClr val="white"/>
                </a:solidFill>
                <a:latin typeface="Arial Nova Light" panose="020B0304020202020204" pitchFamily="34" charset="0"/>
              </a:rPr>
              <a:t> </a:t>
            </a: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en la RM</a:t>
            </a:r>
            <a:r>
              <a:rPr lang="es-ES" sz="1600" dirty="0">
                <a:solidFill>
                  <a:prstClr val="white"/>
                </a:solidFill>
                <a:latin typeface="Arial Nova Light" panose="020B0304020202020204" pitchFamily="34" charset="0"/>
              </a:rPr>
              <a:t>.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 La mayoría corresponde a </a:t>
            </a: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familias allegadas jóvenes 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(72% son RHA), con </a:t>
            </a: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incapacidad financiera y lideradas por una mujer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.</a:t>
            </a:r>
          </a:p>
        </p:txBody>
      </p:sp>
      <p:sp>
        <p:nvSpPr>
          <p:cNvPr id="30" name="42 CuadroTexto">
            <a:extLst>
              <a:ext uri="{FF2B5EF4-FFF2-40B4-BE49-F238E27FC236}">
                <a16:creationId xmlns:a16="http://schemas.microsoft.com/office/drawing/2014/main" id="{15785478-E189-D49F-BD11-F3EF2BFBC691}"/>
              </a:ext>
            </a:extLst>
          </p:cNvPr>
          <p:cNvSpPr txBox="1"/>
          <p:nvPr/>
        </p:nvSpPr>
        <p:spPr>
          <a:xfrm>
            <a:off x="6233380" y="3619611"/>
            <a:ext cx="1839736" cy="92333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42%</a:t>
            </a: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91755109-DA52-E094-2AD3-7A926079A20C}"/>
              </a:ext>
            </a:extLst>
          </p:cNvPr>
          <p:cNvSpPr/>
          <p:nvPr/>
        </p:nvSpPr>
        <p:spPr>
          <a:xfrm>
            <a:off x="6181622" y="4907910"/>
            <a:ext cx="5728808" cy="1080000"/>
          </a:xfrm>
          <a:prstGeom prst="rect">
            <a:avLst/>
          </a:prstGeom>
          <a:noFill/>
          <a:ln>
            <a:solidFill>
              <a:srgbClr val="3778A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42 CuadroTexto">
            <a:extLst>
              <a:ext uri="{FF2B5EF4-FFF2-40B4-BE49-F238E27FC236}">
                <a16:creationId xmlns:a16="http://schemas.microsoft.com/office/drawing/2014/main" id="{C43FAC67-2609-F823-ED43-65BA8E62E758}"/>
              </a:ext>
            </a:extLst>
          </p:cNvPr>
          <p:cNvSpPr txBox="1"/>
          <p:nvPr/>
        </p:nvSpPr>
        <p:spPr>
          <a:xfrm>
            <a:off x="8021357" y="4911466"/>
            <a:ext cx="3920265" cy="1077218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de los requerimientos están en las </a:t>
            </a: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macrozonas centro (sin RM) y sur</a:t>
            </a:r>
            <a:r>
              <a:rPr lang="es-ES" sz="1600" dirty="0">
                <a:solidFill>
                  <a:srgbClr val="3778A3"/>
                </a:solidFill>
                <a:latin typeface="Arial Nova Light" panose="020B0304020202020204" pitchFamily="34" charset="0"/>
              </a:rPr>
              <a:t>. Clave: 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A</a:t>
            </a: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llegados con incapacidad financiera</a:t>
            </a:r>
            <a:r>
              <a:rPr kumimoji="0" lang="es-ES" sz="1600" i="0" u="none" strike="noStrike" kern="1200" cap="none" spc="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 (crecen en promedio 65% vs.</a:t>
            </a:r>
            <a:r>
              <a:rPr lang="es-ES" sz="1600" dirty="0">
                <a:solidFill>
                  <a:srgbClr val="3778A3"/>
                </a:solidFill>
                <a:latin typeface="Arial Nova Light" panose="020B0304020202020204" pitchFamily="34" charset="0"/>
              </a:rPr>
              <a:t> </a:t>
            </a:r>
            <a:r>
              <a:rPr kumimoji="0" lang="es-ES" sz="1600" i="0" u="none" strike="noStrike" kern="1200" cap="none" spc="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2017)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.</a:t>
            </a:r>
            <a:endParaRPr kumimoji="0" lang="es-ES" sz="1600" b="1" i="0" u="none" strike="noStrike" kern="1200" cap="none" spc="0" normalizeH="0" baseline="0" noProof="0" dirty="0">
              <a:ln>
                <a:noFill/>
              </a:ln>
              <a:solidFill>
                <a:srgbClr val="3778A3"/>
              </a:solidFill>
              <a:effectLst/>
              <a:uLnTx/>
              <a:uFillTx/>
              <a:latin typeface="Arial Nova Light" panose="020B0304020202020204" pitchFamily="34" charset="0"/>
              <a:ea typeface="+mn-ea"/>
              <a:cs typeface="+mn-cs"/>
            </a:endParaRPr>
          </a:p>
        </p:txBody>
      </p:sp>
      <p:sp>
        <p:nvSpPr>
          <p:cNvPr id="33" name="42 CuadroTexto">
            <a:extLst>
              <a:ext uri="{FF2B5EF4-FFF2-40B4-BE49-F238E27FC236}">
                <a16:creationId xmlns:a16="http://schemas.microsoft.com/office/drawing/2014/main" id="{36056490-3A63-4966-82A2-F00879EC31CD}"/>
              </a:ext>
            </a:extLst>
          </p:cNvPr>
          <p:cNvSpPr txBox="1"/>
          <p:nvPr/>
        </p:nvSpPr>
        <p:spPr>
          <a:xfrm>
            <a:off x="6108731" y="4991289"/>
            <a:ext cx="2089034" cy="92333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1" i="0" u="none" strike="noStrike" kern="1200" cap="none" spc="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47%</a:t>
            </a:r>
          </a:p>
        </p:txBody>
      </p:sp>
      <p:sp>
        <p:nvSpPr>
          <p:cNvPr id="34" name="CuadroTexto 98">
            <a:extLst>
              <a:ext uri="{FF2B5EF4-FFF2-40B4-BE49-F238E27FC236}">
                <a16:creationId xmlns:a16="http://schemas.microsoft.com/office/drawing/2014/main" id="{7AA38059-938E-10E8-393F-D93153EB5DCE}"/>
              </a:ext>
            </a:extLst>
          </p:cNvPr>
          <p:cNvSpPr txBox="1"/>
          <p:nvPr/>
        </p:nvSpPr>
        <p:spPr>
          <a:xfrm>
            <a:off x="8981401" y="0"/>
            <a:ext cx="3208677" cy="256535"/>
          </a:xfrm>
          <a:prstGeom prst="rect">
            <a:avLst/>
          </a:prstGeom>
          <a:noFill/>
          <a:ln>
            <a:noFill/>
          </a:ln>
        </p:spPr>
        <p:txBody>
          <a:bodyPr wrap="square" lIns="121911" tIns="60955" rIns="121911" bIns="60955" rtlCol="0">
            <a:spAutoFit/>
          </a:bodyPr>
          <a:lstStyle>
            <a:defPPr>
              <a:defRPr lang="es-ES"/>
            </a:defPPr>
            <a:lvl1pPr marL="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6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3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4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6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867" b="1" spc="67" dirty="0">
                <a:solidFill>
                  <a:srgbClr val="3778A3"/>
                </a:solidFill>
                <a:latin typeface="Arial Nova Light" panose="020B0304020202020204" pitchFamily="34" charset="0"/>
                <a:cs typeface="Helvetica Neue"/>
              </a:rPr>
              <a:t>BALANCE DE VIVIENDA 2023</a:t>
            </a:r>
          </a:p>
        </p:txBody>
      </p:sp>
    </p:spTree>
    <p:extLst>
      <p:ext uri="{BB962C8B-B14F-4D97-AF65-F5344CB8AC3E}">
        <p14:creationId xmlns:p14="http://schemas.microsoft.com/office/powerpoint/2010/main" val="933206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"/>
          <p:cNvSpPr/>
          <p:nvPr/>
        </p:nvSpPr>
        <p:spPr>
          <a:xfrm rot="5400000">
            <a:off x="5903323" y="569323"/>
            <a:ext cx="385355" cy="12192000"/>
          </a:xfrm>
          <a:prstGeom prst="rect">
            <a:avLst/>
          </a:prstGeom>
          <a:solidFill>
            <a:srgbClr val="3778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1" tIns="60955" rIns="121911" bIns="60955" rtlCol="0" anchor="ctr"/>
          <a:lstStyle/>
          <a:p>
            <a:pPr algn="ctr"/>
            <a:endParaRPr lang="es-CL" sz="2400" dirty="0">
              <a:solidFill>
                <a:schemeClr val="tx1"/>
              </a:solidFill>
              <a:latin typeface="Arial Nova Light" panose="020B0304020202020204" pitchFamily="34" charset="0"/>
            </a:endParaRPr>
          </a:p>
        </p:txBody>
      </p:sp>
      <p:pic>
        <p:nvPicPr>
          <p:cNvPr id="193" name="Imagen 33" descr="logo cchs fondo azul.psd">
            <a:extLst>
              <a:ext uri="{FF2B5EF4-FFF2-40B4-BE49-F238E27FC236}">
                <a16:creationId xmlns:a16="http://schemas.microsoft.com/office/drawing/2014/main" id="{D411EA86-97FA-4AE8-8615-C35B5BBEF5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90428" y="6553484"/>
            <a:ext cx="847069" cy="229075"/>
          </a:xfrm>
          <a:prstGeom prst="rect">
            <a:avLst/>
          </a:prstGeom>
        </p:spPr>
      </p:pic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5207B7C8-0560-483B-8564-F226D7A5C86D}"/>
              </a:ext>
            </a:extLst>
          </p:cNvPr>
          <p:cNvCxnSpPr>
            <a:cxnSpLocks/>
          </p:cNvCxnSpPr>
          <p:nvPr/>
        </p:nvCxnSpPr>
        <p:spPr>
          <a:xfrm>
            <a:off x="2459979" y="6143062"/>
            <a:ext cx="2456150" cy="0"/>
          </a:xfrm>
          <a:prstGeom prst="line">
            <a:avLst/>
          </a:prstGeom>
          <a:ln>
            <a:solidFill>
              <a:schemeClr val="bg1"/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FDC836FF-1F8A-4EBF-A539-9046F0688DB4}"/>
              </a:ext>
            </a:extLst>
          </p:cNvPr>
          <p:cNvCxnSpPr>
            <a:cxnSpLocks/>
          </p:cNvCxnSpPr>
          <p:nvPr/>
        </p:nvCxnSpPr>
        <p:spPr>
          <a:xfrm>
            <a:off x="6972971" y="6143062"/>
            <a:ext cx="2008430" cy="0"/>
          </a:xfrm>
          <a:prstGeom prst="line">
            <a:avLst/>
          </a:prstGeom>
          <a:ln>
            <a:solidFill>
              <a:schemeClr val="bg1"/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3">
            <a:extLst>
              <a:ext uri="{FF2B5EF4-FFF2-40B4-BE49-F238E27FC236}">
                <a16:creationId xmlns:a16="http://schemas.microsoft.com/office/drawing/2014/main" id="{3D3D6757-B70F-4D06-932B-4B4483EB49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4135" y="5296991"/>
            <a:ext cx="2543730" cy="38535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F81BD">
                  <a:lumMod val="75000"/>
                </a:srgbClr>
              </a:buClr>
              <a:buSzPct val="80000"/>
              <a:buNone/>
              <a:tabLst/>
              <a:defRPr/>
            </a:pPr>
            <a:r>
              <a:rPr lang="es-ES" altLang="es-CL" sz="1800" b="1" kern="0" dirty="0">
                <a:solidFill>
                  <a:schemeClr val="bg1"/>
                </a:solidFill>
                <a:latin typeface="Arial Nova Light" panose="020B0304020202020204" pitchFamily="34" charset="0"/>
              </a:rPr>
              <a:t>C a m p a m e n t o s</a:t>
            </a:r>
            <a:endParaRPr kumimoji="0" lang="es-ES" altLang="es-CL" sz="1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Nova Light" panose="020B0304020202020204" pitchFamily="34" charset="0"/>
            </a:endParaRPr>
          </a:p>
        </p:txBody>
      </p:sp>
      <p:sp>
        <p:nvSpPr>
          <p:cNvPr id="43" name="34 CuadroTexto">
            <a:extLst>
              <a:ext uri="{FF2B5EF4-FFF2-40B4-BE49-F238E27FC236}">
                <a16:creationId xmlns:a16="http://schemas.microsoft.com/office/drawing/2014/main" id="{E7AC56C8-3C23-CF7F-41E6-C9EE2806A0AE}"/>
              </a:ext>
            </a:extLst>
          </p:cNvPr>
          <p:cNvSpPr txBox="1"/>
          <p:nvPr/>
        </p:nvSpPr>
        <p:spPr>
          <a:xfrm>
            <a:off x="267154" y="6571935"/>
            <a:ext cx="10437197" cy="215444"/>
          </a:xfrm>
          <a:prstGeom prst="rect">
            <a:avLst/>
          </a:prstGeom>
          <a:noFill/>
          <a:ln w="6350">
            <a:solidFill>
              <a:schemeClr val="bg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CL" sz="800" dirty="0">
                <a:solidFill>
                  <a:schemeClr val="bg1"/>
                </a:solidFill>
                <a:latin typeface="Arial Nova Light" panose="020B0304020202020204" pitchFamily="34" charset="0"/>
              </a:rPr>
              <a:t>Fuente: CChC en base a Banco Central de Chile &amp; Informe de Claples UC</a:t>
            </a:r>
            <a:endParaRPr lang="es-CL" sz="800" dirty="0">
              <a:solidFill>
                <a:srgbClr val="FF0000"/>
              </a:solidFill>
              <a:latin typeface="Arial Nova Light" panose="020B0304020202020204" pitchFamily="34" charset="0"/>
            </a:endParaRP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E876D7D3-B977-F48F-3135-CF36CAB55B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7905227"/>
              </p:ext>
            </p:extLst>
          </p:nvPr>
        </p:nvGraphicFramePr>
        <p:xfrm>
          <a:off x="217601" y="2100663"/>
          <a:ext cx="8763800" cy="4088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42 CuadroTexto">
            <a:extLst>
              <a:ext uri="{FF2B5EF4-FFF2-40B4-BE49-F238E27FC236}">
                <a16:creationId xmlns:a16="http://schemas.microsoft.com/office/drawing/2014/main" id="{421BFB20-19D6-CB66-8AD4-38E7BC5F897F}"/>
              </a:ext>
            </a:extLst>
          </p:cNvPr>
          <p:cNvSpPr txBox="1"/>
          <p:nvPr/>
        </p:nvSpPr>
        <p:spPr>
          <a:xfrm>
            <a:off x="576941" y="1312523"/>
            <a:ext cx="11351533" cy="646331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es-ES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Creciente desacople entre los ingresos de las familias (IR real) y el precio de las viviendas </a:t>
            </a:r>
            <a:r>
              <a:rPr lang="es-ES" dirty="0">
                <a:solidFill>
                  <a:srgbClr val="3778A3"/>
                </a:solidFill>
                <a:latin typeface="Arial Nova Light" panose="020B0304020202020204" pitchFamily="34" charset="0"/>
              </a:rPr>
              <a:t>(a partir de 2011), lo que ha deteriorado la capacidad de los hogares de acceder a una vivienda.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89B3250-8B13-50D0-BD75-FF5C0DAED2A3}"/>
              </a:ext>
            </a:extLst>
          </p:cNvPr>
          <p:cNvSpPr txBox="1"/>
          <p:nvPr/>
        </p:nvSpPr>
        <p:spPr>
          <a:xfrm>
            <a:off x="9323840" y="2539497"/>
            <a:ext cx="2441714" cy="584775"/>
          </a:xfrm>
          <a:prstGeom prst="rect">
            <a:avLst/>
          </a:prstGeom>
          <a:noFill/>
          <a:ln>
            <a:solidFill>
              <a:srgbClr val="4170A9"/>
            </a:solidFill>
            <a:prstDash val="dash"/>
          </a:ln>
        </p:spPr>
        <p:txBody>
          <a:bodyPr wrap="square">
            <a:spAutoFit/>
          </a:bodyPr>
          <a:lstStyle/>
          <a:p>
            <a:pPr algn="r"/>
            <a:r>
              <a:rPr lang="es-ES" sz="1600" dirty="0">
                <a:solidFill>
                  <a:srgbClr val="3778A3"/>
                </a:solidFill>
                <a:latin typeface="Arial Nova Light" panose="020B0304020202020204" pitchFamily="34" charset="0"/>
              </a:rPr>
              <a:t>Incremento de la demanda habitacional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1A4FD38-EA26-A0CD-1C9B-09D9354CF85D}"/>
              </a:ext>
            </a:extLst>
          </p:cNvPr>
          <p:cNvSpPr txBox="1"/>
          <p:nvPr/>
        </p:nvSpPr>
        <p:spPr>
          <a:xfrm>
            <a:off x="9323840" y="4135744"/>
            <a:ext cx="2441714" cy="830997"/>
          </a:xfrm>
          <a:prstGeom prst="rect">
            <a:avLst/>
          </a:prstGeom>
          <a:noFill/>
          <a:ln>
            <a:solidFill>
              <a:srgbClr val="4170A9"/>
            </a:solidFill>
            <a:prstDash val="dash"/>
          </a:ln>
        </p:spPr>
        <p:txBody>
          <a:bodyPr wrap="square">
            <a:spAutoFit/>
          </a:bodyPr>
          <a:lstStyle>
            <a:defPPr>
              <a:defRPr lang="es-CL"/>
            </a:defPPr>
            <a:lvl1pPr>
              <a:defRPr>
                <a:solidFill>
                  <a:srgbClr val="7030A0"/>
                </a:solidFill>
                <a:latin typeface="Arial Nova Light" panose="020B0304020202020204" pitchFamily="34" charset="0"/>
              </a:defRPr>
            </a:lvl1pPr>
          </a:lstStyle>
          <a:p>
            <a:pPr algn="r"/>
            <a:r>
              <a:rPr lang="es-ES" sz="1600" dirty="0">
                <a:solidFill>
                  <a:srgbClr val="3778A3"/>
                </a:solidFill>
              </a:rPr>
              <a:t>Escasez de suelo atractivo para construir en las grandes ciudades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7C23A81-CC2C-3225-82C3-EC3F94B11306}"/>
              </a:ext>
            </a:extLst>
          </p:cNvPr>
          <p:cNvSpPr txBox="1"/>
          <p:nvPr/>
        </p:nvSpPr>
        <p:spPr>
          <a:xfrm>
            <a:off x="9315524" y="5208654"/>
            <a:ext cx="2441714" cy="830997"/>
          </a:xfrm>
          <a:prstGeom prst="rect">
            <a:avLst/>
          </a:prstGeom>
          <a:noFill/>
          <a:ln>
            <a:solidFill>
              <a:srgbClr val="4170A9"/>
            </a:solidFill>
            <a:prstDash val="dash"/>
          </a:ln>
        </p:spPr>
        <p:txBody>
          <a:bodyPr wrap="square">
            <a:spAutoFit/>
          </a:bodyPr>
          <a:lstStyle>
            <a:defPPr>
              <a:defRPr lang="es-CL"/>
            </a:defPPr>
            <a:lvl1pPr>
              <a:defRPr>
                <a:solidFill>
                  <a:srgbClr val="7030A0"/>
                </a:solidFill>
                <a:latin typeface="Arial Nova Light" panose="020B0304020202020204" pitchFamily="34" charset="0"/>
              </a:defRPr>
            </a:lvl1pPr>
          </a:lstStyle>
          <a:p>
            <a:pPr algn="r"/>
            <a:r>
              <a:rPr lang="es-ES" sz="1600" dirty="0">
                <a:solidFill>
                  <a:srgbClr val="3778A3"/>
                </a:solidFill>
              </a:rPr>
              <a:t>Incremento significativo  en los costos de construcción 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C5709C5E-7A63-440D-7A59-79849411707F}"/>
              </a:ext>
            </a:extLst>
          </p:cNvPr>
          <p:cNvSpPr txBox="1"/>
          <p:nvPr/>
        </p:nvSpPr>
        <p:spPr>
          <a:xfrm>
            <a:off x="8469776" y="2118393"/>
            <a:ext cx="3371210" cy="369332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>
            <a:spAutoFit/>
          </a:bodyPr>
          <a:lstStyle/>
          <a:p>
            <a:pPr algn="r"/>
            <a:r>
              <a:rPr lang="es-ES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Posibles causas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D4158C8-5179-2666-801F-87820E93FDC1}"/>
              </a:ext>
            </a:extLst>
          </p:cNvPr>
          <p:cNvSpPr txBox="1"/>
          <p:nvPr/>
        </p:nvSpPr>
        <p:spPr>
          <a:xfrm>
            <a:off x="9323840" y="3331445"/>
            <a:ext cx="2441714" cy="584775"/>
          </a:xfrm>
          <a:prstGeom prst="rect">
            <a:avLst/>
          </a:prstGeom>
          <a:noFill/>
          <a:ln>
            <a:solidFill>
              <a:srgbClr val="4170A9"/>
            </a:solidFill>
            <a:prstDash val="dash"/>
          </a:ln>
        </p:spPr>
        <p:txBody>
          <a:bodyPr wrap="square">
            <a:spAutoFit/>
          </a:bodyPr>
          <a:lstStyle>
            <a:defPPr>
              <a:defRPr lang="es-CL"/>
            </a:defPPr>
            <a:lvl1pPr>
              <a:defRPr>
                <a:solidFill>
                  <a:srgbClr val="7030A0"/>
                </a:solidFill>
                <a:latin typeface="Arial Nova Light" panose="020B0304020202020204" pitchFamily="34" charset="0"/>
              </a:defRPr>
            </a:lvl1pPr>
          </a:lstStyle>
          <a:p>
            <a:pPr algn="r"/>
            <a:r>
              <a:rPr lang="es-ES" sz="1600" dirty="0">
                <a:solidFill>
                  <a:srgbClr val="3778A3"/>
                </a:solidFill>
              </a:rPr>
              <a:t>Normativas restrictivas de la oferta inmobiliaria</a:t>
            </a:r>
          </a:p>
        </p:txBody>
      </p:sp>
      <p:sp>
        <p:nvSpPr>
          <p:cNvPr id="2" name="42 CuadroTexto">
            <a:extLst>
              <a:ext uri="{FF2B5EF4-FFF2-40B4-BE49-F238E27FC236}">
                <a16:creationId xmlns:a16="http://schemas.microsoft.com/office/drawing/2014/main" id="{488675F5-685C-37C7-23D1-4CF80A7328A0}"/>
              </a:ext>
            </a:extLst>
          </p:cNvPr>
          <p:cNvSpPr txBox="1"/>
          <p:nvPr/>
        </p:nvSpPr>
        <p:spPr>
          <a:xfrm>
            <a:off x="169182" y="663397"/>
            <a:ext cx="11590869" cy="40011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Estos resultados son consistentes con lo experimentado por el país en el último tiempo, considerando:</a:t>
            </a:r>
            <a:endParaRPr kumimoji="0" lang="es-ES" sz="2000" b="1" i="0" u="none" strike="noStrike" kern="1200" cap="none" spc="0" normalizeH="0" baseline="0" noProof="0" dirty="0">
              <a:ln>
                <a:noFill/>
              </a:ln>
              <a:solidFill>
                <a:srgbClr val="3778A3"/>
              </a:solidFill>
              <a:effectLst/>
              <a:uLnTx/>
              <a:uFillTx/>
              <a:latin typeface="Arial Nova Light" panose="020B0304020202020204" pitchFamily="34" charset="0"/>
              <a:ea typeface="+mn-ea"/>
              <a:cs typeface="+mn-cs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0C8009C5-93EF-0A79-E96F-C31EF3FA0363}"/>
              </a:ext>
            </a:extLst>
          </p:cNvPr>
          <p:cNvSpPr txBox="1"/>
          <p:nvPr/>
        </p:nvSpPr>
        <p:spPr>
          <a:xfrm>
            <a:off x="159947" y="235976"/>
            <a:ext cx="104371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POSIBLES CAUSAS</a:t>
            </a:r>
            <a:endParaRPr kumimoji="0" lang="es-CL" sz="2000" b="1" i="0" u="none" strike="noStrike" kern="1200" cap="none" spc="0" normalizeH="0" baseline="0" noProof="0" dirty="0">
              <a:ln>
                <a:noFill/>
              </a:ln>
              <a:solidFill>
                <a:srgbClr val="3778A3"/>
              </a:solidFill>
              <a:effectLst/>
              <a:uLnTx/>
              <a:uFillTx/>
              <a:latin typeface="Arial Nova Light" panose="020B0304020202020204" pitchFamily="34" charset="0"/>
              <a:ea typeface="+mn-ea"/>
              <a:cs typeface="+mn-cs"/>
            </a:endParaRPr>
          </a:p>
        </p:txBody>
      </p:sp>
      <p:sp>
        <p:nvSpPr>
          <p:cNvPr id="16" name="CuadroTexto 98">
            <a:extLst>
              <a:ext uri="{FF2B5EF4-FFF2-40B4-BE49-F238E27FC236}">
                <a16:creationId xmlns:a16="http://schemas.microsoft.com/office/drawing/2014/main" id="{92C39B56-A35B-361A-F3F1-F27DC92D3519}"/>
              </a:ext>
            </a:extLst>
          </p:cNvPr>
          <p:cNvSpPr txBox="1"/>
          <p:nvPr/>
        </p:nvSpPr>
        <p:spPr>
          <a:xfrm>
            <a:off x="8981401" y="0"/>
            <a:ext cx="3208677" cy="256535"/>
          </a:xfrm>
          <a:prstGeom prst="rect">
            <a:avLst/>
          </a:prstGeom>
          <a:noFill/>
          <a:ln>
            <a:noFill/>
          </a:ln>
        </p:spPr>
        <p:txBody>
          <a:bodyPr wrap="square" lIns="121911" tIns="60955" rIns="121911" bIns="60955" rtlCol="0">
            <a:spAutoFit/>
          </a:bodyPr>
          <a:lstStyle>
            <a:defPPr>
              <a:defRPr lang="es-ES"/>
            </a:defPPr>
            <a:lvl1pPr marL="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6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3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4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6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867" b="1" spc="67" dirty="0">
                <a:solidFill>
                  <a:srgbClr val="3778A3"/>
                </a:solidFill>
                <a:latin typeface="Arial Nova Light" panose="020B0304020202020204" pitchFamily="34" charset="0"/>
                <a:cs typeface="Helvetica Neue"/>
              </a:rPr>
              <a:t>BALANCE DE VIVIENDA 2023</a:t>
            </a:r>
          </a:p>
        </p:txBody>
      </p:sp>
      <p:sp>
        <p:nvSpPr>
          <p:cNvPr id="17" name="42 CuadroTexto">
            <a:extLst>
              <a:ext uri="{FF2B5EF4-FFF2-40B4-BE49-F238E27FC236}">
                <a16:creationId xmlns:a16="http://schemas.microsoft.com/office/drawing/2014/main" id="{CD4806BB-FF63-5A1C-533D-637C41F2A83E}"/>
              </a:ext>
            </a:extLst>
          </p:cNvPr>
          <p:cNvSpPr txBox="1"/>
          <p:nvPr/>
        </p:nvSpPr>
        <p:spPr>
          <a:xfrm>
            <a:off x="92980" y="1301637"/>
            <a:ext cx="591403" cy="646331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3600" b="1" u="none" strike="noStrike" kern="1200" cap="none" spc="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uLnTx/>
                <a:uFillTx/>
                <a:latin typeface="Arial Black" panose="020B0A040201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047313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778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"/>
          <p:cNvSpPr/>
          <p:nvPr/>
        </p:nvSpPr>
        <p:spPr>
          <a:xfrm rot="5400000">
            <a:off x="5903323" y="569323"/>
            <a:ext cx="385355" cy="12192000"/>
          </a:xfrm>
          <a:prstGeom prst="rect">
            <a:avLst/>
          </a:prstGeom>
          <a:solidFill>
            <a:srgbClr val="3778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1" tIns="60955" rIns="121911" bIns="60955" rtlCol="0" anchor="ctr"/>
          <a:lstStyle/>
          <a:p>
            <a:pPr algn="ctr"/>
            <a:endParaRPr lang="es-CL" sz="2400" dirty="0">
              <a:solidFill>
                <a:schemeClr val="tx1"/>
              </a:solidFill>
              <a:latin typeface="Arial Nova Light" panose="020B0304020202020204" pitchFamily="34" charset="0"/>
            </a:endParaRPr>
          </a:p>
        </p:txBody>
      </p:sp>
      <p:pic>
        <p:nvPicPr>
          <p:cNvPr id="193" name="Imagen 33" descr="logo cchs fondo azul.psd">
            <a:extLst>
              <a:ext uri="{FF2B5EF4-FFF2-40B4-BE49-F238E27FC236}">
                <a16:creationId xmlns:a16="http://schemas.microsoft.com/office/drawing/2014/main" id="{D411EA86-97FA-4AE8-8615-C35B5BBEF5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90428" y="6553484"/>
            <a:ext cx="847069" cy="229075"/>
          </a:xfrm>
          <a:prstGeom prst="rect">
            <a:avLst/>
          </a:prstGeom>
        </p:spPr>
      </p:pic>
      <p:sp>
        <p:nvSpPr>
          <p:cNvPr id="19" name="CuadroTexto 98">
            <a:extLst>
              <a:ext uri="{FF2B5EF4-FFF2-40B4-BE49-F238E27FC236}">
                <a16:creationId xmlns:a16="http://schemas.microsoft.com/office/drawing/2014/main" id="{7EC218CC-8FB7-48B6-972E-893152B24A50}"/>
              </a:ext>
            </a:extLst>
          </p:cNvPr>
          <p:cNvSpPr txBox="1"/>
          <p:nvPr/>
        </p:nvSpPr>
        <p:spPr>
          <a:xfrm>
            <a:off x="8845827" y="0"/>
            <a:ext cx="3344252" cy="389968"/>
          </a:xfrm>
          <a:prstGeom prst="rect">
            <a:avLst/>
          </a:prstGeom>
          <a:noFill/>
          <a:ln>
            <a:noFill/>
          </a:ln>
        </p:spPr>
        <p:txBody>
          <a:bodyPr wrap="square" lIns="121911" tIns="60955" rIns="121911" bIns="60955" rtlCol="0">
            <a:spAutoFit/>
          </a:bodyPr>
          <a:lstStyle>
            <a:defPPr>
              <a:defRPr lang="es-ES"/>
            </a:defPPr>
            <a:lvl1pPr marL="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6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3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4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6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867" b="1" spc="67" dirty="0">
                <a:solidFill>
                  <a:srgbClr val="4170A9"/>
                </a:solidFill>
                <a:latin typeface="Arial Nova Light" panose="020B0304020202020204" pitchFamily="34" charset="0"/>
                <a:cs typeface="Helvetica Neue"/>
              </a:rPr>
              <a:t>BALANCE DE VIVIENDA &amp; ENTORNO URBANO 2023</a:t>
            </a:r>
          </a:p>
          <a:p>
            <a:pPr algn="r"/>
            <a:endParaRPr lang="es-ES" sz="867" b="1" spc="67" dirty="0">
              <a:solidFill>
                <a:srgbClr val="4170A9"/>
              </a:solidFill>
              <a:latin typeface="Arial Nova Light" panose="020B0304020202020204" pitchFamily="34" charset="0"/>
              <a:cs typeface="Helvetica Neue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91EF4763-A437-49AA-8F25-C8200F4CA86E}"/>
              </a:ext>
            </a:extLst>
          </p:cNvPr>
          <p:cNvSpPr txBox="1"/>
          <p:nvPr/>
        </p:nvSpPr>
        <p:spPr>
          <a:xfrm>
            <a:off x="1" y="917788"/>
            <a:ext cx="121900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0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¿QUÉ MIDE EL BALANCE DE VIVIENDA?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F36A471-5ED9-31CA-D213-5C509FA4107D}"/>
              </a:ext>
            </a:extLst>
          </p:cNvPr>
          <p:cNvSpPr txBox="1"/>
          <p:nvPr/>
        </p:nvSpPr>
        <p:spPr>
          <a:xfrm>
            <a:off x="491762" y="2127623"/>
            <a:ext cx="11206555" cy="400110"/>
          </a:xfrm>
          <a:prstGeom prst="rect">
            <a:avLst/>
          </a:prstGeom>
          <a:noFill/>
          <a:ln w="6350">
            <a:solidFill>
              <a:srgbClr val="CDCDCD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es-ES" dirty="0">
                <a:solidFill>
                  <a:schemeClr val="bg1"/>
                </a:solidFill>
                <a:latin typeface="Arial Nova Light" panose="020B0304020202020204" pitchFamily="34" charset="0"/>
              </a:rPr>
              <a:t>El objetivo del estudio es estimar el nivel y la evolución de los </a:t>
            </a:r>
            <a:r>
              <a:rPr lang="es-ES" sz="20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requerimientos habitacionales</a:t>
            </a:r>
            <a:r>
              <a:rPr lang="es-ES" dirty="0">
                <a:solidFill>
                  <a:schemeClr val="bg1"/>
                </a:solidFill>
                <a:latin typeface="Arial Nova Light" panose="020B0304020202020204" pitchFamily="34" charset="0"/>
              </a:rPr>
              <a:t>…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B3377AF0-0603-84FA-7F78-0F4C1F15F92B}"/>
              </a:ext>
            </a:extLst>
          </p:cNvPr>
          <p:cNvCxnSpPr>
            <a:stCxn id="17" idx="2"/>
            <a:endCxn id="4" idx="0"/>
          </p:cNvCxnSpPr>
          <p:nvPr/>
        </p:nvCxnSpPr>
        <p:spPr>
          <a:xfrm>
            <a:off x="6095040" y="1317898"/>
            <a:ext cx="0" cy="809725"/>
          </a:xfrm>
          <a:prstGeom prst="line">
            <a:avLst/>
          </a:prstGeom>
          <a:ln w="6350">
            <a:solidFill>
              <a:srgbClr val="CDCDCD"/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agen 12">
            <a:extLst>
              <a:ext uri="{FF2B5EF4-FFF2-40B4-BE49-F238E27FC236}">
                <a16:creationId xmlns:a16="http://schemas.microsoft.com/office/drawing/2014/main" id="{034DD194-5532-9210-6847-7E04DF56567B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8366" y="4104616"/>
            <a:ext cx="2887688" cy="1656000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59D1A05C-F224-79EC-9812-29525F702C57}"/>
              </a:ext>
            </a:extLst>
          </p:cNvPr>
          <p:cNvSpPr txBox="1"/>
          <p:nvPr/>
        </p:nvSpPr>
        <p:spPr>
          <a:xfrm>
            <a:off x="3770678" y="3061468"/>
            <a:ext cx="4680000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000" dirty="0">
                <a:solidFill>
                  <a:schemeClr val="bg1"/>
                </a:solidFill>
                <a:latin typeface="Arial Nova Light" panose="020B0304020202020204" pitchFamily="34" charset="0"/>
              </a:rPr>
              <a:t>Déficit Habitacional</a:t>
            </a:r>
          </a:p>
          <a:p>
            <a:pPr algn="ctr"/>
            <a:r>
              <a:rPr lang="es-ES" sz="1400" dirty="0">
                <a:solidFill>
                  <a:schemeClr val="bg1"/>
                </a:solidFill>
                <a:latin typeface="Arial Nova Light" panose="020B0304020202020204" pitchFamily="34" charset="0"/>
              </a:rPr>
              <a:t>En base a CASEN 2022</a:t>
            </a:r>
            <a:endParaRPr lang="es-CL" sz="1400" dirty="0">
              <a:solidFill>
                <a:schemeClr val="bg1"/>
              </a:solidFill>
            </a:endParaRP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786ED1AE-75C9-96EC-79B9-002815C346BE}"/>
              </a:ext>
            </a:extLst>
          </p:cNvPr>
          <p:cNvSpPr/>
          <p:nvPr/>
        </p:nvSpPr>
        <p:spPr>
          <a:xfrm>
            <a:off x="3764409" y="3011589"/>
            <a:ext cx="4680000" cy="3096000"/>
          </a:xfrm>
          <a:prstGeom prst="rect">
            <a:avLst/>
          </a:prstGeom>
          <a:noFill/>
          <a:ln w="6350">
            <a:solidFill>
              <a:srgbClr val="CDCDCD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CuadroTexto 98">
            <a:extLst>
              <a:ext uri="{FF2B5EF4-FFF2-40B4-BE49-F238E27FC236}">
                <a16:creationId xmlns:a16="http://schemas.microsoft.com/office/drawing/2014/main" id="{B1362EFD-154E-0FCA-D29D-C63A027D3817}"/>
              </a:ext>
            </a:extLst>
          </p:cNvPr>
          <p:cNvSpPr txBox="1"/>
          <p:nvPr/>
        </p:nvSpPr>
        <p:spPr>
          <a:xfrm>
            <a:off x="8981401" y="0"/>
            <a:ext cx="3208677" cy="256535"/>
          </a:xfrm>
          <a:prstGeom prst="rect">
            <a:avLst/>
          </a:prstGeom>
          <a:noFill/>
          <a:ln>
            <a:noFill/>
          </a:ln>
        </p:spPr>
        <p:txBody>
          <a:bodyPr wrap="square" lIns="121911" tIns="60955" rIns="121911" bIns="60955" rtlCol="0">
            <a:spAutoFit/>
          </a:bodyPr>
          <a:lstStyle>
            <a:defPPr>
              <a:defRPr lang="es-ES"/>
            </a:defPPr>
            <a:lvl1pPr marL="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6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3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4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6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867" b="1" spc="67" dirty="0">
                <a:solidFill>
                  <a:schemeClr val="bg1"/>
                </a:solidFill>
                <a:latin typeface="Arial Nova Light" panose="020B0304020202020204" pitchFamily="34" charset="0"/>
                <a:cs typeface="Helvetica Neue"/>
              </a:rPr>
              <a:t>BALANCE DE VIVIENDA 2023</a:t>
            </a:r>
          </a:p>
        </p:txBody>
      </p:sp>
    </p:spTree>
    <p:extLst>
      <p:ext uri="{BB962C8B-B14F-4D97-AF65-F5344CB8AC3E}">
        <p14:creationId xmlns:p14="http://schemas.microsoft.com/office/powerpoint/2010/main" val="1923499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"/>
          <p:cNvSpPr/>
          <p:nvPr/>
        </p:nvSpPr>
        <p:spPr>
          <a:xfrm rot="5400000">
            <a:off x="5903323" y="569323"/>
            <a:ext cx="385355" cy="12192000"/>
          </a:xfrm>
          <a:prstGeom prst="rect">
            <a:avLst/>
          </a:prstGeom>
          <a:solidFill>
            <a:srgbClr val="3778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1" tIns="60955" rIns="121911" bIns="60955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ova Light" panose="020B0304020202020204" pitchFamily="34" charset="0"/>
              <a:ea typeface="+mn-ea"/>
              <a:cs typeface="+mn-cs"/>
            </a:endParaRPr>
          </a:p>
        </p:txBody>
      </p:sp>
      <p:pic>
        <p:nvPicPr>
          <p:cNvPr id="193" name="Imagen 33" descr="logo cchs fondo azul.psd">
            <a:extLst>
              <a:ext uri="{FF2B5EF4-FFF2-40B4-BE49-F238E27FC236}">
                <a16:creationId xmlns:a16="http://schemas.microsoft.com/office/drawing/2014/main" id="{D411EA86-97FA-4AE8-8615-C35B5BBEF5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90428" y="6553484"/>
            <a:ext cx="847069" cy="229075"/>
          </a:xfrm>
          <a:prstGeom prst="rect">
            <a:avLst/>
          </a:prstGeom>
        </p:spPr>
      </p:pic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5207B7C8-0560-483B-8564-F226D7A5C86D}"/>
              </a:ext>
            </a:extLst>
          </p:cNvPr>
          <p:cNvCxnSpPr>
            <a:cxnSpLocks/>
          </p:cNvCxnSpPr>
          <p:nvPr/>
        </p:nvCxnSpPr>
        <p:spPr>
          <a:xfrm>
            <a:off x="2459979" y="5939862"/>
            <a:ext cx="2456150" cy="0"/>
          </a:xfrm>
          <a:prstGeom prst="line">
            <a:avLst/>
          </a:prstGeom>
          <a:ln>
            <a:solidFill>
              <a:schemeClr val="bg1"/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FDC836FF-1F8A-4EBF-A539-9046F0688DB4}"/>
              </a:ext>
            </a:extLst>
          </p:cNvPr>
          <p:cNvCxnSpPr>
            <a:cxnSpLocks/>
          </p:cNvCxnSpPr>
          <p:nvPr/>
        </p:nvCxnSpPr>
        <p:spPr>
          <a:xfrm>
            <a:off x="6972971" y="5939862"/>
            <a:ext cx="2008430" cy="0"/>
          </a:xfrm>
          <a:prstGeom prst="line">
            <a:avLst/>
          </a:prstGeom>
          <a:ln>
            <a:solidFill>
              <a:schemeClr val="bg1"/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42 CuadroTexto">
            <a:extLst>
              <a:ext uri="{FF2B5EF4-FFF2-40B4-BE49-F238E27FC236}">
                <a16:creationId xmlns:a16="http://schemas.microsoft.com/office/drawing/2014/main" id="{32B780E2-ED45-C915-FB07-5B0C591A29B2}"/>
              </a:ext>
            </a:extLst>
          </p:cNvPr>
          <p:cNvSpPr txBox="1"/>
          <p:nvPr/>
        </p:nvSpPr>
        <p:spPr>
          <a:xfrm>
            <a:off x="570389" y="1326320"/>
            <a:ext cx="11358086" cy="4370427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" sz="2000" b="1" dirty="0">
                <a:solidFill>
                  <a:srgbClr val="3778A3"/>
                </a:solidFill>
                <a:highlight>
                  <a:srgbClr val="FFFFFF"/>
                </a:highlight>
                <a:latin typeface="Arial Nova Light" panose="020B0304020202020204" pitchFamily="34" charset="0"/>
              </a:rPr>
              <a:t>Crisis sanitaria y económica por COVID-19 </a:t>
            </a:r>
            <a:r>
              <a:rPr lang="es-ES" dirty="0">
                <a:solidFill>
                  <a:srgbClr val="3778A3"/>
                </a:solidFill>
                <a:highlight>
                  <a:srgbClr val="FFFFFF"/>
                </a:highlight>
                <a:latin typeface="Arial Nova Light" panose="020B0304020202020204" pitchFamily="34" charset="0"/>
              </a:rPr>
              <a:t>que tuvo importantes efectos: deterioro en el empleo, aumento de tasas de interés, endurecimiento en las condiciones crediticias tanto para la compra de viviendas como para el desarrollo de nuevas y un espiral inflacionario entre 2021 y 2023.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s-ES" dirty="0">
              <a:solidFill>
                <a:srgbClr val="3778A3"/>
              </a:solidFill>
              <a:highlight>
                <a:srgbClr val="FFFF00"/>
              </a:highlight>
              <a:latin typeface="Arial Nova Light" panose="020B0304020202020204" pitchFamily="34" charset="0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s-ES" dirty="0">
              <a:solidFill>
                <a:srgbClr val="3778A3"/>
              </a:solidFill>
              <a:highlight>
                <a:srgbClr val="FFFF00"/>
              </a:highlight>
              <a:latin typeface="Arial Nova Light" panose="020B0304020202020204" pitchFamily="34" charset="0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highlight>
                  <a:srgbClr val="FFFFFF"/>
                </a:highlight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Crecimiento</a:t>
            </a:r>
            <a:r>
              <a:rPr kumimoji="0" lang="es-ES" sz="1800" i="0" u="none" strike="noStrike" kern="1200" cap="none" spc="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highlight>
                  <a:srgbClr val="FFFFFF"/>
                </a:highlight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 </a:t>
            </a: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highlight>
                  <a:srgbClr val="FFFFFF"/>
                </a:highlight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significativo en los costos de edificación </a:t>
            </a:r>
            <a:r>
              <a:rPr kumimoji="0" lang="es-ES" sz="1800" i="0" u="none" strike="noStrike" kern="1200" cap="none" spc="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highlight>
                  <a:srgbClr val="FFFFFF"/>
                </a:highlight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(38%), lo que se explica principalmente por un alza de los materiales (65%) y en menor medida de misceláneos (31%) y sueldos (17%).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s-ES" dirty="0">
              <a:solidFill>
                <a:srgbClr val="3778A3"/>
              </a:solidFill>
              <a:highlight>
                <a:srgbClr val="FFFF00"/>
              </a:highlight>
              <a:latin typeface="Arial Nova Light" panose="020B0304020202020204" pitchFamily="34" charset="0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s-ES" dirty="0">
              <a:solidFill>
                <a:srgbClr val="3778A3"/>
              </a:solidFill>
              <a:highlight>
                <a:srgbClr val="FFFF00"/>
              </a:highlight>
              <a:latin typeface="Arial Nova Light" panose="020B0304020202020204" pitchFamily="34" charset="0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1800" i="0" u="none" strike="noStrike" kern="1200" cap="none" spc="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highlight>
                  <a:srgbClr val="FFFFFF"/>
                </a:highlight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Esto se tradujo en un </a:t>
            </a: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highlight>
                  <a:srgbClr val="FFFFFF"/>
                </a:highlight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crecimiento del precio de la vivienda, (+36% entre 2017 y 2022)</a:t>
            </a:r>
            <a:r>
              <a:rPr kumimoji="0" lang="es-ES" sz="1800" i="0" u="none" strike="noStrike" kern="1200" cap="none" spc="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highlight>
                  <a:srgbClr val="FFFFFF"/>
                </a:highlight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, lo que se explica por un incremento del valor de las casas de</a:t>
            </a:r>
            <a:r>
              <a:rPr lang="es-ES" dirty="0">
                <a:solidFill>
                  <a:srgbClr val="3778A3"/>
                </a:solidFill>
                <a:highlight>
                  <a:srgbClr val="FFFFFF"/>
                </a:highlight>
                <a:latin typeface="Arial Nova Light" panose="020B0304020202020204" pitchFamily="34" charset="0"/>
              </a:rPr>
              <a:t> </a:t>
            </a:r>
            <a:r>
              <a:rPr kumimoji="0" lang="es-ES" sz="1800" i="0" u="none" strike="noStrike" kern="1200" cap="none" spc="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highlight>
                  <a:srgbClr val="FFFFFF"/>
                </a:highlight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38% y de los departamentos</a:t>
            </a:r>
            <a:r>
              <a:rPr lang="es-ES" dirty="0">
                <a:solidFill>
                  <a:srgbClr val="3778A3"/>
                </a:solidFill>
                <a:highlight>
                  <a:srgbClr val="FFFFFF"/>
                </a:highlight>
                <a:latin typeface="Arial Nova Light" panose="020B0304020202020204" pitchFamily="34" charset="0"/>
              </a:rPr>
              <a:t>, de</a:t>
            </a:r>
            <a:r>
              <a:rPr kumimoji="0" lang="es-ES" sz="1800" i="0" u="none" strike="noStrike" kern="1200" cap="none" spc="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highlight>
                  <a:srgbClr val="FFFFFF"/>
                </a:highlight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 35%.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s-ES" dirty="0">
              <a:solidFill>
                <a:srgbClr val="3778A3"/>
              </a:solidFill>
              <a:highlight>
                <a:srgbClr val="FFFF00"/>
              </a:highlight>
              <a:latin typeface="Arial Nova Light" panose="020B0304020202020204" pitchFamily="34" charset="0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s-ES" dirty="0">
              <a:solidFill>
                <a:srgbClr val="3778A3"/>
              </a:solidFill>
              <a:highlight>
                <a:srgbClr val="FFFF00"/>
              </a:highlight>
              <a:latin typeface="Arial Nova Light" panose="020B0304020202020204" pitchFamily="34" charset="0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highlight>
                  <a:srgbClr val="FFFFFF"/>
                </a:highlight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Profundización del fenómeno de migración internacional </a:t>
            </a:r>
            <a:r>
              <a:rPr kumimoji="0" lang="es-ES" sz="2000" i="0" u="none" strike="noStrike" kern="1200" cap="none" spc="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highlight>
                  <a:srgbClr val="FFFFFF"/>
                </a:highlight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(desde el censo de 2017 hasta ahora)</a:t>
            </a:r>
            <a:r>
              <a:rPr kumimoji="0" lang="es-ES" sz="1800" i="0" u="none" strike="noStrike" kern="1200" cap="none" spc="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highlight>
                  <a:srgbClr val="FFFFFF"/>
                </a:highlight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, casi duplicándose en los últimos 5 años (+736.000</a:t>
            </a:r>
            <a:r>
              <a:rPr lang="es-ES" dirty="0">
                <a:solidFill>
                  <a:srgbClr val="3778A3"/>
                </a:solidFill>
                <a:highlight>
                  <a:srgbClr val="FFFFFF"/>
                </a:highlight>
                <a:latin typeface="Arial Nova Light" panose="020B0304020202020204" pitchFamily="34" charset="0"/>
              </a:rPr>
              <a:t> </a:t>
            </a:r>
            <a:r>
              <a:rPr kumimoji="0" lang="es-ES" sz="1800" i="0" u="none" strike="noStrike" kern="1200" cap="none" spc="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highlight>
                  <a:srgbClr val="FFFFFF"/>
                </a:highlight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personas).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2624142C-0D88-94C9-FDFE-175FE74F2034}"/>
              </a:ext>
            </a:extLst>
          </p:cNvPr>
          <p:cNvSpPr txBox="1"/>
          <p:nvPr/>
        </p:nvSpPr>
        <p:spPr>
          <a:xfrm>
            <a:off x="158295" y="235976"/>
            <a:ext cx="104371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POSIBLES CAUSAS</a:t>
            </a:r>
            <a:endParaRPr kumimoji="0" lang="es-CL" sz="2000" b="1" i="0" u="none" strike="noStrike" kern="1200" cap="none" spc="0" normalizeH="0" baseline="0" noProof="0" dirty="0">
              <a:ln>
                <a:noFill/>
              </a:ln>
              <a:solidFill>
                <a:srgbClr val="3778A3"/>
              </a:solidFill>
              <a:effectLst/>
              <a:uLnTx/>
              <a:uFillTx/>
              <a:latin typeface="Arial Nova Light" panose="020B0304020202020204" pitchFamily="34" charset="0"/>
              <a:ea typeface="+mn-ea"/>
              <a:cs typeface="+mn-cs"/>
            </a:endParaRPr>
          </a:p>
        </p:txBody>
      </p:sp>
      <p:sp>
        <p:nvSpPr>
          <p:cNvPr id="4" name="CuadroTexto 98">
            <a:extLst>
              <a:ext uri="{FF2B5EF4-FFF2-40B4-BE49-F238E27FC236}">
                <a16:creationId xmlns:a16="http://schemas.microsoft.com/office/drawing/2014/main" id="{6FDCE569-49F9-AB16-3466-E2E3D7C039C4}"/>
              </a:ext>
            </a:extLst>
          </p:cNvPr>
          <p:cNvSpPr txBox="1"/>
          <p:nvPr/>
        </p:nvSpPr>
        <p:spPr>
          <a:xfrm>
            <a:off x="8981401" y="0"/>
            <a:ext cx="3208677" cy="256535"/>
          </a:xfrm>
          <a:prstGeom prst="rect">
            <a:avLst/>
          </a:prstGeom>
          <a:noFill/>
          <a:ln>
            <a:noFill/>
          </a:ln>
        </p:spPr>
        <p:txBody>
          <a:bodyPr wrap="square" lIns="121911" tIns="60955" rIns="121911" bIns="60955" rtlCol="0">
            <a:spAutoFit/>
          </a:bodyPr>
          <a:lstStyle>
            <a:defPPr>
              <a:defRPr lang="es-ES"/>
            </a:defPPr>
            <a:lvl1pPr marL="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6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3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4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6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867" b="1" spc="67" dirty="0">
                <a:solidFill>
                  <a:srgbClr val="3778A3"/>
                </a:solidFill>
                <a:latin typeface="Arial Nova Light" panose="020B0304020202020204" pitchFamily="34" charset="0"/>
                <a:cs typeface="Helvetica Neue"/>
              </a:rPr>
              <a:t>BALANCE DE VIVIENDA 2023</a:t>
            </a:r>
          </a:p>
        </p:txBody>
      </p:sp>
      <p:sp>
        <p:nvSpPr>
          <p:cNvPr id="6" name="42 CuadroTexto">
            <a:extLst>
              <a:ext uri="{FF2B5EF4-FFF2-40B4-BE49-F238E27FC236}">
                <a16:creationId xmlns:a16="http://schemas.microsoft.com/office/drawing/2014/main" id="{41A25EF3-5853-6E2B-4FD4-B312EAB24D3D}"/>
              </a:ext>
            </a:extLst>
          </p:cNvPr>
          <p:cNvSpPr txBox="1"/>
          <p:nvPr/>
        </p:nvSpPr>
        <p:spPr>
          <a:xfrm>
            <a:off x="103866" y="1278510"/>
            <a:ext cx="591403" cy="646331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" sz="3600" b="1" dirty="0">
                <a:solidFill>
                  <a:srgbClr val="3778A3"/>
                </a:solidFill>
                <a:latin typeface="Arial Black" panose="020B0A04020102020204" pitchFamily="34" charset="0"/>
              </a:rPr>
              <a:t>2</a:t>
            </a:r>
            <a:endParaRPr kumimoji="0" lang="es-ES" sz="3600" b="1" u="none" strike="noStrike" kern="1200" cap="none" spc="0" normalizeH="0" baseline="0" noProof="0" dirty="0">
              <a:ln>
                <a:noFill/>
              </a:ln>
              <a:solidFill>
                <a:srgbClr val="3778A3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  <p:sp>
        <p:nvSpPr>
          <p:cNvPr id="7" name="42 CuadroTexto">
            <a:extLst>
              <a:ext uri="{FF2B5EF4-FFF2-40B4-BE49-F238E27FC236}">
                <a16:creationId xmlns:a16="http://schemas.microsoft.com/office/drawing/2014/main" id="{A2459F09-54F8-980E-9F11-635CA2C9479D}"/>
              </a:ext>
            </a:extLst>
          </p:cNvPr>
          <p:cNvSpPr txBox="1"/>
          <p:nvPr/>
        </p:nvSpPr>
        <p:spPr>
          <a:xfrm>
            <a:off x="114751" y="2726700"/>
            <a:ext cx="591403" cy="646331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3600" b="1" u="none" strike="noStrike" kern="1200" cap="none" spc="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uLnTx/>
                <a:uFillTx/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8" name="42 CuadroTexto">
            <a:extLst>
              <a:ext uri="{FF2B5EF4-FFF2-40B4-BE49-F238E27FC236}">
                <a16:creationId xmlns:a16="http://schemas.microsoft.com/office/drawing/2014/main" id="{E8286898-C432-B8AF-B24A-9B0CB5813301}"/>
              </a:ext>
            </a:extLst>
          </p:cNvPr>
          <p:cNvSpPr txBox="1"/>
          <p:nvPr/>
        </p:nvSpPr>
        <p:spPr>
          <a:xfrm>
            <a:off x="114753" y="3846180"/>
            <a:ext cx="591403" cy="646331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3600" b="1" u="none" strike="noStrike" kern="1200" cap="none" spc="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uLnTx/>
                <a:uFillTx/>
                <a:latin typeface="Arial Black" panose="020B0A04020102020204" pitchFamily="34" charset="0"/>
              </a:rPr>
              <a:t>4</a:t>
            </a:r>
          </a:p>
        </p:txBody>
      </p:sp>
      <p:sp>
        <p:nvSpPr>
          <p:cNvPr id="9" name="42 CuadroTexto">
            <a:extLst>
              <a:ext uri="{FF2B5EF4-FFF2-40B4-BE49-F238E27FC236}">
                <a16:creationId xmlns:a16="http://schemas.microsoft.com/office/drawing/2014/main" id="{05DF5EEE-E00A-3FC6-E18A-15CD0F49BB84}"/>
              </a:ext>
            </a:extLst>
          </p:cNvPr>
          <p:cNvSpPr txBox="1"/>
          <p:nvPr/>
        </p:nvSpPr>
        <p:spPr>
          <a:xfrm>
            <a:off x="92980" y="4947390"/>
            <a:ext cx="591403" cy="646331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" sz="3600" b="1" dirty="0">
                <a:solidFill>
                  <a:srgbClr val="3778A3"/>
                </a:solidFill>
                <a:latin typeface="Arial Black" panose="020B0A04020102020204" pitchFamily="34" charset="0"/>
              </a:rPr>
              <a:t>5</a:t>
            </a:r>
            <a:endParaRPr kumimoji="0" lang="es-ES" sz="3600" b="1" u="none" strike="noStrike" kern="1200" cap="none" spc="0" normalizeH="0" baseline="0" noProof="0" dirty="0">
              <a:ln>
                <a:noFill/>
              </a:ln>
              <a:solidFill>
                <a:srgbClr val="3778A3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  <p:sp>
        <p:nvSpPr>
          <p:cNvPr id="10" name="42 CuadroTexto">
            <a:extLst>
              <a:ext uri="{FF2B5EF4-FFF2-40B4-BE49-F238E27FC236}">
                <a16:creationId xmlns:a16="http://schemas.microsoft.com/office/drawing/2014/main" id="{479F5139-26DF-632F-11B5-9C6327151EFB}"/>
              </a:ext>
            </a:extLst>
          </p:cNvPr>
          <p:cNvSpPr txBox="1"/>
          <p:nvPr/>
        </p:nvSpPr>
        <p:spPr>
          <a:xfrm>
            <a:off x="169182" y="663397"/>
            <a:ext cx="11590869" cy="40011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Estos resultados son consistentes con lo experimentado por el país en el último tiempo, considerando:</a:t>
            </a:r>
            <a:endParaRPr kumimoji="0" lang="es-ES" sz="2000" b="1" i="0" u="none" strike="noStrike" kern="1200" cap="none" spc="0" normalizeH="0" baseline="0" noProof="0" dirty="0">
              <a:ln>
                <a:noFill/>
              </a:ln>
              <a:solidFill>
                <a:srgbClr val="3778A3"/>
              </a:solidFill>
              <a:effectLst/>
              <a:uLnTx/>
              <a:uFillTx/>
              <a:latin typeface="Arial Nova Light" panose="020B03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642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"/>
          <p:cNvSpPr/>
          <p:nvPr/>
        </p:nvSpPr>
        <p:spPr>
          <a:xfrm rot="5400000">
            <a:off x="5903323" y="569323"/>
            <a:ext cx="385355" cy="12192000"/>
          </a:xfrm>
          <a:prstGeom prst="rect">
            <a:avLst/>
          </a:prstGeom>
          <a:solidFill>
            <a:srgbClr val="3778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1" tIns="60955" rIns="121911" bIns="60955" rtlCol="0" anchor="ctr"/>
          <a:lstStyle/>
          <a:p>
            <a:pPr algn="ctr"/>
            <a:endParaRPr lang="es-CL" sz="2400" dirty="0">
              <a:solidFill>
                <a:schemeClr val="tx1"/>
              </a:solidFill>
              <a:latin typeface="Arial Nova Light" panose="020B0304020202020204" pitchFamily="34" charset="0"/>
            </a:endParaRPr>
          </a:p>
        </p:txBody>
      </p:sp>
      <p:pic>
        <p:nvPicPr>
          <p:cNvPr id="193" name="Imagen 33" descr="logo cchs fondo azul.psd">
            <a:extLst>
              <a:ext uri="{FF2B5EF4-FFF2-40B4-BE49-F238E27FC236}">
                <a16:creationId xmlns:a16="http://schemas.microsoft.com/office/drawing/2014/main" id="{D411EA86-97FA-4AE8-8615-C35B5BBEF5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90428" y="6553484"/>
            <a:ext cx="847069" cy="229075"/>
          </a:xfrm>
          <a:prstGeom prst="rect">
            <a:avLst/>
          </a:prstGeom>
        </p:spPr>
      </p:pic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733688B8-7AE0-4ED3-CCE0-E1892CBB4EFF}"/>
              </a:ext>
            </a:extLst>
          </p:cNvPr>
          <p:cNvSpPr/>
          <p:nvPr/>
        </p:nvSpPr>
        <p:spPr>
          <a:xfrm>
            <a:off x="3570496" y="886346"/>
            <a:ext cx="5049079" cy="972556"/>
          </a:xfrm>
          <a:prstGeom prst="roundRect">
            <a:avLst/>
          </a:prstGeom>
          <a:solidFill>
            <a:srgbClr val="3778A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935 mil</a:t>
            </a:r>
          </a:p>
          <a:p>
            <a:pPr algn="ctr"/>
            <a:r>
              <a:rPr lang="es-ES" sz="16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Requerimientos habitacionales a nivel nacional</a:t>
            </a:r>
            <a:endParaRPr lang="es-CL" sz="1600" b="1" dirty="0">
              <a:solidFill>
                <a:schemeClr val="bg1"/>
              </a:solidFill>
              <a:latin typeface="Arial Nova Light" panose="020B0304020202020204" pitchFamily="34" charset="0"/>
            </a:endParaRPr>
          </a:p>
        </p:txBody>
      </p:sp>
      <p:cxnSp>
        <p:nvCxnSpPr>
          <p:cNvPr id="2" name="Conector recto 1">
            <a:extLst>
              <a:ext uri="{FF2B5EF4-FFF2-40B4-BE49-F238E27FC236}">
                <a16:creationId xmlns:a16="http://schemas.microsoft.com/office/drawing/2014/main" id="{B22FE6EF-4B7A-2ADA-C191-A59D2D55B4C7}"/>
              </a:ext>
            </a:extLst>
          </p:cNvPr>
          <p:cNvCxnSpPr>
            <a:cxnSpLocks/>
          </p:cNvCxnSpPr>
          <p:nvPr/>
        </p:nvCxnSpPr>
        <p:spPr>
          <a:xfrm flipH="1">
            <a:off x="6095038" y="1895892"/>
            <a:ext cx="2" cy="524509"/>
          </a:xfrm>
          <a:prstGeom prst="line">
            <a:avLst/>
          </a:prstGeom>
          <a:ln w="6350">
            <a:solidFill>
              <a:srgbClr val="3778A3"/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2768EAB4-3001-A93F-7C1D-2B7B1A083385}"/>
              </a:ext>
            </a:extLst>
          </p:cNvPr>
          <p:cNvSpPr/>
          <p:nvPr/>
        </p:nvSpPr>
        <p:spPr>
          <a:xfrm>
            <a:off x="3570500" y="2469785"/>
            <a:ext cx="5049079" cy="972556"/>
          </a:xfrm>
          <a:prstGeom prst="roundRect">
            <a:avLst/>
          </a:prstGeom>
          <a:noFill/>
          <a:ln>
            <a:solidFill>
              <a:srgbClr val="3778A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+ 114 mil</a:t>
            </a:r>
            <a:endParaRPr lang="es-ES" sz="4000" b="1" dirty="0">
              <a:solidFill>
                <a:srgbClr val="3778A3"/>
              </a:solidFill>
              <a:highlight>
                <a:srgbClr val="FFFF00"/>
              </a:highlight>
              <a:latin typeface="Arial Nova Light" panose="020B0304020202020204" pitchFamily="34" charset="0"/>
            </a:endParaRPr>
          </a:p>
          <a:p>
            <a:pPr algn="ctr"/>
            <a:r>
              <a:rPr lang="es-ES" sz="16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Familias viviendo en campamentos*</a:t>
            </a:r>
            <a:endParaRPr lang="es-CL" sz="1600" b="1" dirty="0">
              <a:solidFill>
                <a:srgbClr val="3778A3"/>
              </a:solidFill>
              <a:latin typeface="Arial Nova Light" panose="020B0304020202020204" pitchFamily="34" charset="0"/>
            </a:endParaRP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41AAF270-A64F-A6CF-EF34-0F10599778FB}"/>
              </a:ext>
            </a:extLst>
          </p:cNvPr>
          <p:cNvSpPr/>
          <p:nvPr/>
        </p:nvSpPr>
        <p:spPr>
          <a:xfrm>
            <a:off x="3608599" y="3504710"/>
            <a:ext cx="5049079" cy="972556"/>
          </a:xfrm>
          <a:prstGeom prst="roundRect">
            <a:avLst/>
          </a:prstGeom>
          <a:noFill/>
          <a:ln>
            <a:solidFill>
              <a:srgbClr val="3778A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+ 40 mil</a:t>
            </a:r>
          </a:p>
          <a:p>
            <a:pPr algn="ctr"/>
            <a:r>
              <a:rPr lang="es-ES" sz="16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Personas en situación de calle*</a:t>
            </a:r>
            <a:endParaRPr lang="es-CL" sz="1600" b="1" dirty="0">
              <a:solidFill>
                <a:srgbClr val="3778A3"/>
              </a:solidFill>
              <a:latin typeface="Arial Nova Light" panose="020B0304020202020204" pitchFamily="34" charset="0"/>
            </a:endParaRP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EFB05159-DE20-CFB0-4DD7-D2FCF012B46B}"/>
              </a:ext>
            </a:extLst>
          </p:cNvPr>
          <p:cNvSpPr/>
          <p:nvPr/>
        </p:nvSpPr>
        <p:spPr>
          <a:xfrm>
            <a:off x="3571461" y="5099337"/>
            <a:ext cx="5049079" cy="972556"/>
          </a:xfrm>
          <a:prstGeom prst="roundRect">
            <a:avLst/>
          </a:prstGeom>
          <a:solidFill>
            <a:srgbClr val="3778A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1.089.000</a:t>
            </a:r>
          </a:p>
          <a:p>
            <a:pPr algn="ctr"/>
            <a:r>
              <a:rPr lang="es-ES" sz="16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Total requerimientos habitacionales a nivel nacional</a:t>
            </a:r>
            <a:endParaRPr lang="es-CL" sz="1600" b="1" dirty="0">
              <a:solidFill>
                <a:schemeClr val="bg1"/>
              </a:solidFill>
              <a:latin typeface="Arial Nova Light" panose="020B0304020202020204" pitchFamily="34" charset="0"/>
            </a:endParaRP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91983BEE-E47D-FED9-ABEF-100614E5FFBC}"/>
              </a:ext>
            </a:extLst>
          </p:cNvPr>
          <p:cNvCxnSpPr>
            <a:cxnSpLocks/>
          </p:cNvCxnSpPr>
          <p:nvPr/>
        </p:nvCxnSpPr>
        <p:spPr>
          <a:xfrm flipH="1">
            <a:off x="6095036" y="4524423"/>
            <a:ext cx="2" cy="524509"/>
          </a:xfrm>
          <a:prstGeom prst="line">
            <a:avLst/>
          </a:prstGeom>
          <a:ln w="6350">
            <a:solidFill>
              <a:srgbClr val="3778A3"/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98">
            <a:extLst>
              <a:ext uri="{FF2B5EF4-FFF2-40B4-BE49-F238E27FC236}">
                <a16:creationId xmlns:a16="http://schemas.microsoft.com/office/drawing/2014/main" id="{68718E6D-FCEC-892F-9829-9E3F990D4969}"/>
              </a:ext>
            </a:extLst>
          </p:cNvPr>
          <p:cNvSpPr txBox="1"/>
          <p:nvPr/>
        </p:nvSpPr>
        <p:spPr>
          <a:xfrm>
            <a:off x="8981401" y="0"/>
            <a:ext cx="3208677" cy="256535"/>
          </a:xfrm>
          <a:prstGeom prst="rect">
            <a:avLst/>
          </a:prstGeom>
          <a:noFill/>
          <a:ln>
            <a:noFill/>
          </a:ln>
        </p:spPr>
        <p:txBody>
          <a:bodyPr wrap="square" lIns="121911" tIns="60955" rIns="121911" bIns="60955" rtlCol="0">
            <a:spAutoFit/>
          </a:bodyPr>
          <a:lstStyle>
            <a:defPPr>
              <a:defRPr lang="es-ES"/>
            </a:defPPr>
            <a:lvl1pPr marL="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6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3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4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6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867" b="1" spc="67" dirty="0">
                <a:solidFill>
                  <a:srgbClr val="3778A3"/>
                </a:solidFill>
                <a:latin typeface="Arial Nova Light" panose="020B0304020202020204" pitchFamily="34" charset="0"/>
                <a:cs typeface="Helvetica Neue"/>
              </a:rPr>
              <a:t>BALANCE DE VIVIENDA 2023</a:t>
            </a:r>
          </a:p>
        </p:txBody>
      </p:sp>
      <p:sp>
        <p:nvSpPr>
          <p:cNvPr id="6" name="34 CuadroTexto">
            <a:extLst>
              <a:ext uri="{FF2B5EF4-FFF2-40B4-BE49-F238E27FC236}">
                <a16:creationId xmlns:a16="http://schemas.microsoft.com/office/drawing/2014/main" id="{E1D78F0D-2779-797D-9CA3-8F37EC21FB4B}"/>
              </a:ext>
            </a:extLst>
          </p:cNvPr>
          <p:cNvSpPr txBox="1"/>
          <p:nvPr/>
        </p:nvSpPr>
        <p:spPr>
          <a:xfrm>
            <a:off x="267154" y="6571935"/>
            <a:ext cx="10437197" cy="215444"/>
          </a:xfrm>
          <a:prstGeom prst="rect">
            <a:avLst/>
          </a:prstGeom>
          <a:noFill/>
          <a:ln w="6350">
            <a:solidFill>
              <a:schemeClr val="bg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800" dirty="0">
                <a:solidFill>
                  <a:schemeClr val="bg1"/>
                </a:solidFill>
                <a:latin typeface="Arial Nova Light" panose="020B0304020202020204" pitchFamily="34" charset="0"/>
              </a:rPr>
              <a:t>*Fuentes: “</a:t>
            </a:r>
            <a:r>
              <a:rPr lang="pt-BR" sz="800" dirty="0">
                <a:solidFill>
                  <a:schemeClr val="bg1"/>
                </a:solidFill>
                <a:latin typeface="Arial Nova Light" panose="020B0304020202020204" pitchFamily="34" charset="0"/>
              </a:rPr>
              <a:t>Catastro Nacional de Campamentos 2022-2023</a:t>
            </a:r>
            <a:r>
              <a:rPr lang="es-ES" sz="800" dirty="0">
                <a:solidFill>
                  <a:schemeClr val="bg1"/>
                </a:solidFill>
                <a:latin typeface="Arial Nova Light" panose="020B0304020202020204" pitchFamily="34" charset="0"/>
              </a:rPr>
              <a:t>” – Techo Chile | Catastro Ministerio de Desarrollo Social.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404A38A-181A-1EAD-F6A9-79F06BE68955}"/>
              </a:ext>
            </a:extLst>
          </p:cNvPr>
          <p:cNvSpPr txBox="1"/>
          <p:nvPr/>
        </p:nvSpPr>
        <p:spPr>
          <a:xfrm>
            <a:off x="157019" y="226503"/>
            <a:ext cx="121900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NECESIDAD TOTAL DE SOLUCIONES HABITACIONALES EN CHILE</a:t>
            </a:r>
          </a:p>
        </p:txBody>
      </p:sp>
    </p:spTree>
    <p:extLst>
      <p:ext uri="{BB962C8B-B14F-4D97-AF65-F5344CB8AC3E}">
        <p14:creationId xmlns:p14="http://schemas.microsoft.com/office/powerpoint/2010/main" val="2972156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"/>
          <p:cNvSpPr/>
          <p:nvPr/>
        </p:nvSpPr>
        <p:spPr>
          <a:xfrm rot="5400000">
            <a:off x="5903323" y="569323"/>
            <a:ext cx="385355" cy="12192000"/>
          </a:xfrm>
          <a:prstGeom prst="rect">
            <a:avLst/>
          </a:prstGeom>
          <a:solidFill>
            <a:srgbClr val="3778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1" tIns="60955" rIns="121911" bIns="60955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ova Light" panose="020B0304020202020204" pitchFamily="34" charset="0"/>
              <a:ea typeface="+mn-ea"/>
              <a:cs typeface="+mn-cs"/>
            </a:endParaRPr>
          </a:p>
        </p:txBody>
      </p:sp>
      <p:pic>
        <p:nvPicPr>
          <p:cNvPr id="193" name="Imagen 33" descr="logo cchs fondo azul.psd">
            <a:extLst>
              <a:ext uri="{FF2B5EF4-FFF2-40B4-BE49-F238E27FC236}">
                <a16:creationId xmlns:a16="http://schemas.microsoft.com/office/drawing/2014/main" id="{D411EA86-97FA-4AE8-8615-C35B5BBEF5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90428" y="6553484"/>
            <a:ext cx="847069" cy="229075"/>
          </a:xfrm>
          <a:prstGeom prst="rect">
            <a:avLst/>
          </a:prstGeom>
        </p:spPr>
      </p:pic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5207B7C8-0560-483B-8564-F226D7A5C86D}"/>
              </a:ext>
            </a:extLst>
          </p:cNvPr>
          <p:cNvCxnSpPr>
            <a:cxnSpLocks/>
          </p:cNvCxnSpPr>
          <p:nvPr/>
        </p:nvCxnSpPr>
        <p:spPr>
          <a:xfrm>
            <a:off x="2459979" y="5939862"/>
            <a:ext cx="2456150" cy="0"/>
          </a:xfrm>
          <a:prstGeom prst="line">
            <a:avLst/>
          </a:prstGeom>
          <a:ln>
            <a:solidFill>
              <a:schemeClr val="bg1"/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FDC836FF-1F8A-4EBF-A539-9046F0688DB4}"/>
              </a:ext>
            </a:extLst>
          </p:cNvPr>
          <p:cNvCxnSpPr>
            <a:cxnSpLocks/>
          </p:cNvCxnSpPr>
          <p:nvPr/>
        </p:nvCxnSpPr>
        <p:spPr>
          <a:xfrm>
            <a:off x="6972971" y="5939862"/>
            <a:ext cx="2008430" cy="0"/>
          </a:xfrm>
          <a:prstGeom prst="line">
            <a:avLst/>
          </a:prstGeom>
          <a:ln>
            <a:solidFill>
              <a:schemeClr val="bg1"/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uadroTexto 98">
            <a:extLst>
              <a:ext uri="{FF2B5EF4-FFF2-40B4-BE49-F238E27FC236}">
                <a16:creationId xmlns:a16="http://schemas.microsoft.com/office/drawing/2014/main" id="{6FDCE569-49F9-AB16-3466-E2E3D7C039C4}"/>
              </a:ext>
            </a:extLst>
          </p:cNvPr>
          <p:cNvSpPr txBox="1"/>
          <p:nvPr/>
        </p:nvSpPr>
        <p:spPr>
          <a:xfrm>
            <a:off x="8981401" y="0"/>
            <a:ext cx="3208677" cy="256535"/>
          </a:xfrm>
          <a:prstGeom prst="rect">
            <a:avLst/>
          </a:prstGeom>
          <a:noFill/>
          <a:ln>
            <a:noFill/>
          </a:ln>
        </p:spPr>
        <p:txBody>
          <a:bodyPr wrap="square" lIns="121911" tIns="60955" rIns="121911" bIns="60955" rtlCol="0">
            <a:spAutoFit/>
          </a:bodyPr>
          <a:lstStyle>
            <a:defPPr>
              <a:defRPr lang="es-ES"/>
            </a:defPPr>
            <a:lvl1pPr marL="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6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3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4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6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67" b="1" i="0" u="none" strike="noStrike" kern="1200" cap="none" spc="67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Helvetica Neue"/>
              </a:rPr>
              <a:t>BALANCE DE VIVIENDA 2023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EC22734-BEED-6389-A633-660F9B852C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552213"/>
              </p:ext>
            </p:extLst>
          </p:nvPr>
        </p:nvGraphicFramePr>
        <p:xfrm>
          <a:off x="1308485" y="996638"/>
          <a:ext cx="6348622" cy="2432360"/>
        </p:xfrm>
        <a:graphic>
          <a:graphicData uri="http://schemas.openxmlformats.org/drawingml/2006/table">
            <a:tbl>
              <a:tblPr/>
              <a:tblGrid>
                <a:gridCol w="1369310">
                  <a:extLst>
                    <a:ext uri="{9D8B030D-6E8A-4147-A177-3AD203B41FA5}">
                      <a16:colId xmlns:a16="http://schemas.microsoft.com/office/drawing/2014/main" val="4129333570"/>
                    </a:ext>
                  </a:extLst>
                </a:gridCol>
                <a:gridCol w="1244828">
                  <a:extLst>
                    <a:ext uri="{9D8B030D-6E8A-4147-A177-3AD203B41FA5}">
                      <a16:colId xmlns:a16="http://schemas.microsoft.com/office/drawing/2014/main" val="304779722"/>
                    </a:ext>
                  </a:extLst>
                </a:gridCol>
                <a:gridCol w="1244828">
                  <a:extLst>
                    <a:ext uri="{9D8B030D-6E8A-4147-A177-3AD203B41FA5}">
                      <a16:colId xmlns:a16="http://schemas.microsoft.com/office/drawing/2014/main" val="823668766"/>
                    </a:ext>
                  </a:extLst>
                </a:gridCol>
                <a:gridCol w="1244828">
                  <a:extLst>
                    <a:ext uri="{9D8B030D-6E8A-4147-A177-3AD203B41FA5}">
                      <a16:colId xmlns:a16="http://schemas.microsoft.com/office/drawing/2014/main" val="3599548848"/>
                    </a:ext>
                  </a:extLst>
                </a:gridCol>
                <a:gridCol w="1244828">
                  <a:extLst>
                    <a:ext uri="{9D8B030D-6E8A-4147-A177-3AD203B41FA5}">
                      <a16:colId xmlns:a16="http://schemas.microsoft.com/office/drawing/2014/main" val="3923635150"/>
                    </a:ext>
                  </a:extLst>
                </a:gridCol>
              </a:tblGrid>
              <a:tr h="414932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FFFFFF"/>
                          </a:solidFill>
                          <a:effectLst/>
                          <a:latin typeface="Arial Nova Light" panose="020B03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 Nova Light" panose="020B0304020202020204" pitchFamily="34" charset="0"/>
                        </a:rPr>
                        <a:t>Octubre 2020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FFFFFF"/>
                          </a:solidFill>
                          <a:effectLst/>
                          <a:latin typeface="Arial Nova Light" panose="020B0304020202020204" pitchFamily="34" charset="0"/>
                        </a:rPr>
                        <a:t>Octubre 2021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FFFFFF"/>
                          </a:solidFill>
                          <a:effectLst/>
                          <a:latin typeface="Arial Nova Light" panose="020B0304020202020204" pitchFamily="34" charset="0"/>
                        </a:rPr>
                        <a:t>Octubre 2022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FFFFFF"/>
                          </a:solidFill>
                          <a:effectLst/>
                          <a:latin typeface="Arial Nova Light" panose="020B0304020202020204" pitchFamily="34" charset="0"/>
                        </a:rPr>
                        <a:t>Octubre 2023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639690"/>
                  </a:ext>
                </a:extLst>
              </a:tr>
              <a:tr h="400624"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ova Light" panose="020B0304020202020204" pitchFamily="34" charset="0"/>
                        </a:rPr>
                        <a:t>Años crédito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ova Light" panose="020B0304020202020204" pitchFamily="34" charset="0"/>
                        </a:rPr>
                        <a:t>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ova Light" panose="020B0304020202020204" pitchFamily="34" charset="0"/>
                        </a:rPr>
                        <a:t>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ova Light" panose="020B0304020202020204" pitchFamily="34" charset="0"/>
                        </a:rPr>
                        <a:t>25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ova Light" panose="020B0304020202020204" pitchFamily="34" charset="0"/>
                        </a:rPr>
                        <a:t>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9133240"/>
                  </a:ext>
                </a:extLst>
              </a:tr>
              <a:tr h="400624"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ova Light" panose="020B0304020202020204" pitchFamily="34" charset="0"/>
                        </a:rPr>
                        <a:t>Tasa de interés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ova Light" panose="020B0304020202020204" pitchFamily="34" charset="0"/>
                        </a:rPr>
                        <a:t>2,47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ova Light" panose="020B0304020202020204" pitchFamily="34" charset="0"/>
                        </a:rPr>
                        <a:t>3,56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ova Light" panose="020B0304020202020204" pitchFamily="34" charset="0"/>
                        </a:rPr>
                        <a:t>4,53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ova Light" panose="020B0304020202020204" pitchFamily="34" charset="0"/>
                        </a:rPr>
                        <a:t>4,35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5540751"/>
                  </a:ext>
                </a:extLst>
              </a:tr>
              <a:tr h="400624"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ova Light" panose="020B0304020202020204" pitchFamily="34" charset="0"/>
                        </a:rPr>
                        <a:t>Dividendo UF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ova Light" panose="020B0304020202020204" pitchFamily="34" charset="0"/>
                        </a:rPr>
                        <a:t>9,99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ova Light" panose="020B0304020202020204" pitchFamily="34" charset="0"/>
                        </a:rPr>
                        <a:t>14,79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ova Light" panose="020B0304020202020204" pitchFamily="34" charset="0"/>
                        </a:rPr>
                        <a:t>14,09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ova Light" panose="020B0304020202020204" pitchFamily="34" charset="0"/>
                        </a:rPr>
                        <a:t>12,83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2110586"/>
                  </a:ext>
                </a:extLst>
              </a:tr>
              <a:tr h="400624"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ova Light" panose="020B0304020202020204" pitchFamily="34" charset="0"/>
                        </a:rPr>
                        <a:t>Dividendo CLP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Arial Nova Light" panose="020B0304020202020204" pitchFamily="34" charset="0"/>
                        </a:rPr>
                        <a:t> $  286.791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ova Light" panose="020B0304020202020204" pitchFamily="34" charset="0"/>
                        </a:rPr>
                        <a:t> $     445.157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ova Light" panose="020B0304020202020204" pitchFamily="34" charset="0"/>
                        </a:rPr>
                        <a:t> $     482.719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Arial Nova Light" panose="020B0304020202020204" pitchFamily="34" charset="0"/>
                        </a:rPr>
                        <a:t> $  464.357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317836"/>
                  </a:ext>
                </a:extLst>
              </a:tr>
              <a:tr h="414932">
                <a:tc gridSpan="5">
                  <a:txBody>
                    <a:bodyPr/>
                    <a:lstStyle/>
                    <a:p>
                      <a:pPr algn="l" fontAlgn="b"/>
                      <a:r>
                        <a:rPr lang="es-CL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ova Light" panose="020B0304020202020204" pitchFamily="34" charset="0"/>
                        </a:rPr>
                        <a:t>Se considera una vivienda de 3.000 UF con un pie de un 15%.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316913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32419924-2F82-16AA-D88D-94D809895C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352003"/>
              </p:ext>
            </p:extLst>
          </p:nvPr>
        </p:nvGraphicFramePr>
        <p:xfrm>
          <a:off x="6774510" y="3880236"/>
          <a:ext cx="3673503" cy="1375768"/>
        </p:xfrm>
        <a:graphic>
          <a:graphicData uri="http://schemas.openxmlformats.org/drawingml/2006/table">
            <a:tbl>
              <a:tblPr/>
              <a:tblGrid>
                <a:gridCol w="3673503">
                  <a:extLst>
                    <a:ext uri="{9D8B030D-6E8A-4147-A177-3AD203B41FA5}">
                      <a16:colId xmlns:a16="http://schemas.microsoft.com/office/drawing/2014/main" val="2503601420"/>
                    </a:ext>
                  </a:extLst>
                </a:gridCol>
              </a:tblGrid>
              <a:tr h="687884"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FFFFFF"/>
                          </a:solidFill>
                          <a:effectLst/>
                          <a:latin typeface="Arial Nova Light" panose="020B0304020202020204" pitchFamily="34" charset="0"/>
                        </a:rPr>
                        <a:t>Variación 2020-2023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35530"/>
                  </a:ext>
                </a:extLst>
              </a:tr>
              <a:tr h="687884"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ova Light" panose="020B0304020202020204" pitchFamily="34" charset="0"/>
                        </a:rPr>
                        <a:t>61,91%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349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6364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778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"/>
          <p:cNvSpPr/>
          <p:nvPr/>
        </p:nvSpPr>
        <p:spPr>
          <a:xfrm rot="5400000">
            <a:off x="5903323" y="569323"/>
            <a:ext cx="385355" cy="12192000"/>
          </a:xfrm>
          <a:prstGeom prst="rect">
            <a:avLst/>
          </a:prstGeom>
          <a:solidFill>
            <a:srgbClr val="3778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1" tIns="60955" rIns="121911" bIns="60955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ova Light" panose="020B0304020202020204" pitchFamily="34" charset="0"/>
              <a:ea typeface="+mn-ea"/>
              <a:cs typeface="+mn-cs"/>
            </a:endParaRPr>
          </a:p>
        </p:txBody>
      </p:sp>
      <p:pic>
        <p:nvPicPr>
          <p:cNvPr id="193" name="Imagen 33" descr="logo cchs fondo azul.psd">
            <a:extLst>
              <a:ext uri="{FF2B5EF4-FFF2-40B4-BE49-F238E27FC236}">
                <a16:creationId xmlns:a16="http://schemas.microsoft.com/office/drawing/2014/main" id="{D411EA86-97FA-4AE8-8615-C35B5BBEF5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90428" y="6553484"/>
            <a:ext cx="847069" cy="229075"/>
          </a:xfrm>
          <a:prstGeom prst="rect">
            <a:avLst/>
          </a:prstGeom>
        </p:spPr>
      </p:pic>
      <p:sp>
        <p:nvSpPr>
          <p:cNvPr id="19" name="CuadroTexto 98">
            <a:extLst>
              <a:ext uri="{FF2B5EF4-FFF2-40B4-BE49-F238E27FC236}">
                <a16:creationId xmlns:a16="http://schemas.microsoft.com/office/drawing/2014/main" id="{7EC218CC-8FB7-48B6-972E-893152B24A50}"/>
              </a:ext>
            </a:extLst>
          </p:cNvPr>
          <p:cNvSpPr txBox="1"/>
          <p:nvPr/>
        </p:nvSpPr>
        <p:spPr>
          <a:xfrm>
            <a:off x="8845827" y="0"/>
            <a:ext cx="3344252" cy="389968"/>
          </a:xfrm>
          <a:prstGeom prst="rect">
            <a:avLst/>
          </a:prstGeom>
          <a:noFill/>
          <a:ln>
            <a:noFill/>
          </a:ln>
        </p:spPr>
        <p:txBody>
          <a:bodyPr wrap="square" lIns="121911" tIns="60955" rIns="121911" bIns="60955" rtlCol="0">
            <a:spAutoFit/>
          </a:bodyPr>
          <a:lstStyle>
            <a:defPPr>
              <a:defRPr lang="es-ES"/>
            </a:defPPr>
            <a:lvl1pPr marL="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6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3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4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6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67" b="1" i="0" u="none" strike="noStrike" kern="1200" cap="none" spc="67" normalizeH="0" baseline="0" noProof="0" dirty="0">
                <a:ln>
                  <a:noFill/>
                </a:ln>
                <a:solidFill>
                  <a:srgbClr val="4170A9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Helvetica Neue"/>
              </a:rPr>
              <a:t>BALANCE DE VIVIENDA &amp; ENTORNO URBANO 2023</a:t>
            </a:r>
          </a:p>
          <a:p>
            <a:pPr marL="0" marR="0" lvl="0" indent="0" algn="r" defTabSz="457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867" b="1" i="0" u="none" strike="noStrike" kern="1200" cap="none" spc="67" normalizeH="0" baseline="0" noProof="0" dirty="0">
              <a:ln>
                <a:noFill/>
              </a:ln>
              <a:solidFill>
                <a:srgbClr val="4170A9"/>
              </a:solidFill>
              <a:effectLst/>
              <a:uLnTx/>
              <a:uFillTx/>
              <a:latin typeface="Arial Nova Light" panose="020B0304020202020204" pitchFamily="34" charset="0"/>
              <a:ea typeface="+mn-ea"/>
              <a:cs typeface="Helvetica Neue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3C60490-06C2-D63E-851E-DB81E62F0749}"/>
              </a:ext>
            </a:extLst>
          </p:cNvPr>
          <p:cNvSpPr txBox="1"/>
          <p:nvPr/>
        </p:nvSpPr>
        <p:spPr>
          <a:xfrm>
            <a:off x="158296" y="231249"/>
            <a:ext cx="104371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PROPUESTAS CChC </a:t>
            </a: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(25 MEDIDAS PRO REACTIVACIÓN, CRECIMIENTO Y EMPLEO)</a:t>
            </a:r>
            <a:endParaRPr kumimoji="0" lang="es-CL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Light" panose="020B0304020202020204" pitchFamily="34" charset="0"/>
              <a:ea typeface="+mn-ea"/>
              <a:cs typeface="+mn-cs"/>
            </a:endParaRPr>
          </a:p>
        </p:txBody>
      </p:sp>
      <p:sp>
        <p:nvSpPr>
          <p:cNvPr id="11" name="CuadroTexto 98">
            <a:extLst>
              <a:ext uri="{FF2B5EF4-FFF2-40B4-BE49-F238E27FC236}">
                <a16:creationId xmlns:a16="http://schemas.microsoft.com/office/drawing/2014/main" id="{5375E2A8-7F08-5999-3C68-DB2D3AE35273}"/>
              </a:ext>
            </a:extLst>
          </p:cNvPr>
          <p:cNvSpPr txBox="1"/>
          <p:nvPr/>
        </p:nvSpPr>
        <p:spPr>
          <a:xfrm>
            <a:off x="8981401" y="0"/>
            <a:ext cx="3208677" cy="256535"/>
          </a:xfrm>
          <a:prstGeom prst="rect">
            <a:avLst/>
          </a:prstGeom>
          <a:noFill/>
          <a:ln>
            <a:noFill/>
          </a:ln>
        </p:spPr>
        <p:txBody>
          <a:bodyPr wrap="square" lIns="121911" tIns="60955" rIns="121911" bIns="60955" rtlCol="0">
            <a:spAutoFit/>
          </a:bodyPr>
          <a:lstStyle>
            <a:defPPr>
              <a:defRPr lang="es-ES"/>
            </a:defPPr>
            <a:lvl1pPr marL="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6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3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4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6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67" b="1" i="0" u="none" strike="noStrike" kern="1200" cap="none" spc="67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Helvetica Neue"/>
              </a:rPr>
              <a:t>BALANCE DE VIVIENDA 2023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5D2E2C06-E9D9-33BE-8E6E-315657704CA6}"/>
              </a:ext>
            </a:extLst>
          </p:cNvPr>
          <p:cNvSpPr txBox="1"/>
          <p:nvPr/>
        </p:nvSpPr>
        <p:spPr>
          <a:xfrm>
            <a:off x="707537" y="2330746"/>
            <a:ext cx="1054307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8600" algn="l"/>
              </a:tabLst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Ampliar la garantía estatal al pie de los créditos hipotecarios.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Elevar el porcentaje del pie garantizado (a 15% como en otros países) y/o el precio máximo de la vivienda.</a:t>
            </a: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clase media necesita medidas muy potentes para resolver su grave problema de acceso a la vivienda. </a:t>
            </a: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Light" panose="020B0304020202020204" pitchFamily="34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F7D5B581-C733-188A-3E45-2D6E187D465D}"/>
              </a:ext>
            </a:extLst>
          </p:cNvPr>
          <p:cNvSpPr txBox="1"/>
          <p:nvPr/>
        </p:nvSpPr>
        <p:spPr>
          <a:xfrm>
            <a:off x="700051" y="3476189"/>
            <a:ext cx="1054307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Volver a tratar la vivienda como un bien básico.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vivienda no es un bien de consumo, por lo que debe aplicársele</a:t>
            </a: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 IVA rebajado, como en otros países OCDE (España: 50% del IVA), o eximirla del pago de este impuesto, como fue hasta 2016. Se estima que con la aplicación del IVA el precio de las viviendas aumentó 12%.</a:t>
            </a: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Light" panose="020B03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371E9720-41C0-1C9E-E710-9418AC104435}"/>
              </a:ext>
            </a:extLst>
          </p:cNvPr>
          <p:cNvSpPr txBox="1"/>
          <p:nvPr/>
        </p:nvSpPr>
        <p:spPr>
          <a:xfrm>
            <a:off x="697346" y="4791563"/>
            <a:ext cx="1053421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8600" algn="l"/>
              </a:tabLst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Implementar mecanismo de reemplazo del CEEC.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Por ejemplo, un subsidio directo, por un monto equivalente, a la compra de una vivienda. La eliminación del CEEC provoca un aumento entre 11% y 13% del precio final de la vivienda e implementar un mecanismo de reemplazo fue propuesto por distintos organismos en el marco de la eliminación de exenciones. </a:t>
            </a: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Light" panose="020B03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8701BB23-7065-151D-8F38-F59AD0192201}"/>
              </a:ext>
            </a:extLst>
          </p:cNvPr>
          <p:cNvSpPr txBox="1"/>
          <p:nvPr/>
        </p:nvSpPr>
        <p:spPr>
          <a:xfrm>
            <a:off x="697346" y="1177353"/>
            <a:ext cx="1053421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8600" algn="l"/>
              </a:tabLst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Reforzar programas habitacionales: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Generar incentivos normativos para masificar la oferta de viviendas en arriendo con y sin subsidio –en terrenos públicos y privados– y ampliar programas existentes, como Pequeños Condominios, incluyendo incentivos a la personas propietaria del terreno. </a:t>
            </a: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Light" panose="020B0304020202020204" pitchFamily="34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2E03E1D8-F512-D6DE-DFFA-4163CD4C2CB7}"/>
              </a:ext>
            </a:extLst>
          </p:cNvPr>
          <p:cNvSpPr/>
          <p:nvPr/>
        </p:nvSpPr>
        <p:spPr>
          <a:xfrm>
            <a:off x="11399769" y="1289992"/>
            <a:ext cx="523082" cy="496623"/>
          </a:xfrm>
          <a:prstGeom prst="ellipse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42 CuadroTexto">
            <a:extLst>
              <a:ext uri="{FF2B5EF4-FFF2-40B4-BE49-F238E27FC236}">
                <a16:creationId xmlns:a16="http://schemas.microsoft.com/office/drawing/2014/main" id="{1F35FF01-635D-C665-70FB-33920C9C6A59}"/>
              </a:ext>
            </a:extLst>
          </p:cNvPr>
          <p:cNvSpPr txBox="1"/>
          <p:nvPr/>
        </p:nvSpPr>
        <p:spPr>
          <a:xfrm>
            <a:off x="11400587" y="1333227"/>
            <a:ext cx="523082" cy="40011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15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6834A77B-0AC0-FF94-A206-9C4DA43B741D}"/>
              </a:ext>
            </a:extLst>
          </p:cNvPr>
          <p:cNvSpPr/>
          <p:nvPr/>
        </p:nvSpPr>
        <p:spPr>
          <a:xfrm>
            <a:off x="11401427" y="2428886"/>
            <a:ext cx="523082" cy="496623"/>
          </a:xfrm>
          <a:prstGeom prst="ellipse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42 CuadroTexto">
            <a:extLst>
              <a:ext uri="{FF2B5EF4-FFF2-40B4-BE49-F238E27FC236}">
                <a16:creationId xmlns:a16="http://schemas.microsoft.com/office/drawing/2014/main" id="{8D2F7F25-02AD-9E72-C0CA-46066D82DFDD}"/>
              </a:ext>
            </a:extLst>
          </p:cNvPr>
          <p:cNvSpPr txBox="1"/>
          <p:nvPr/>
        </p:nvSpPr>
        <p:spPr>
          <a:xfrm>
            <a:off x="11402124" y="2482386"/>
            <a:ext cx="523082" cy="40011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08</a:t>
            </a:r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1E3C38D1-BEC6-771D-2FE5-8A2A1FFA0C04}"/>
              </a:ext>
            </a:extLst>
          </p:cNvPr>
          <p:cNvSpPr/>
          <p:nvPr/>
        </p:nvSpPr>
        <p:spPr>
          <a:xfrm>
            <a:off x="11399768" y="3571753"/>
            <a:ext cx="523082" cy="496623"/>
          </a:xfrm>
          <a:prstGeom prst="ellipse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42 CuadroTexto">
            <a:extLst>
              <a:ext uri="{FF2B5EF4-FFF2-40B4-BE49-F238E27FC236}">
                <a16:creationId xmlns:a16="http://schemas.microsoft.com/office/drawing/2014/main" id="{D00E9311-DC01-679C-4AE6-6489999D498A}"/>
              </a:ext>
            </a:extLst>
          </p:cNvPr>
          <p:cNvSpPr txBox="1"/>
          <p:nvPr/>
        </p:nvSpPr>
        <p:spPr>
          <a:xfrm>
            <a:off x="11397890" y="3619613"/>
            <a:ext cx="523082" cy="40011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16</a:t>
            </a: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20468165-268C-B549-B191-03742C69C100}"/>
              </a:ext>
            </a:extLst>
          </p:cNvPr>
          <p:cNvSpPr/>
          <p:nvPr/>
        </p:nvSpPr>
        <p:spPr>
          <a:xfrm>
            <a:off x="11406718" y="4877383"/>
            <a:ext cx="523082" cy="496623"/>
          </a:xfrm>
          <a:prstGeom prst="ellipse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42 CuadroTexto">
            <a:extLst>
              <a:ext uri="{FF2B5EF4-FFF2-40B4-BE49-F238E27FC236}">
                <a16:creationId xmlns:a16="http://schemas.microsoft.com/office/drawing/2014/main" id="{7A82BD3B-127A-F088-BD4D-75239EBB9A07}"/>
              </a:ext>
            </a:extLst>
          </p:cNvPr>
          <p:cNvSpPr txBox="1"/>
          <p:nvPr/>
        </p:nvSpPr>
        <p:spPr>
          <a:xfrm>
            <a:off x="11410200" y="4925395"/>
            <a:ext cx="523082" cy="40011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11</a:t>
            </a:r>
          </a:p>
        </p:txBody>
      </p:sp>
      <p:sp>
        <p:nvSpPr>
          <p:cNvPr id="4" name="42 CuadroTexto">
            <a:extLst>
              <a:ext uri="{FF2B5EF4-FFF2-40B4-BE49-F238E27FC236}">
                <a16:creationId xmlns:a16="http://schemas.microsoft.com/office/drawing/2014/main" id="{9F9A0979-40B8-FC0E-5E73-A1F51A66F7F0}"/>
              </a:ext>
            </a:extLst>
          </p:cNvPr>
          <p:cNvSpPr txBox="1"/>
          <p:nvPr/>
        </p:nvSpPr>
        <p:spPr>
          <a:xfrm>
            <a:off x="111788" y="3441819"/>
            <a:ext cx="591403" cy="646331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3</a:t>
            </a:r>
          </a:p>
        </p:txBody>
      </p:sp>
      <p:sp>
        <p:nvSpPr>
          <p:cNvPr id="6" name="42 CuadroTexto">
            <a:extLst>
              <a:ext uri="{FF2B5EF4-FFF2-40B4-BE49-F238E27FC236}">
                <a16:creationId xmlns:a16="http://schemas.microsoft.com/office/drawing/2014/main" id="{EFD29CC3-17C4-39FF-CE41-0A39C3091C5D}"/>
              </a:ext>
            </a:extLst>
          </p:cNvPr>
          <p:cNvSpPr txBox="1"/>
          <p:nvPr/>
        </p:nvSpPr>
        <p:spPr>
          <a:xfrm>
            <a:off x="114227" y="4751357"/>
            <a:ext cx="591403" cy="646331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4</a:t>
            </a:r>
          </a:p>
        </p:txBody>
      </p:sp>
      <p:sp>
        <p:nvSpPr>
          <p:cNvPr id="8" name="42 CuadroTexto">
            <a:extLst>
              <a:ext uri="{FF2B5EF4-FFF2-40B4-BE49-F238E27FC236}">
                <a16:creationId xmlns:a16="http://schemas.microsoft.com/office/drawing/2014/main" id="{F54D1A56-66C3-EAEA-D7E3-52CE58772F50}"/>
              </a:ext>
            </a:extLst>
          </p:cNvPr>
          <p:cNvSpPr txBox="1"/>
          <p:nvPr/>
        </p:nvSpPr>
        <p:spPr>
          <a:xfrm>
            <a:off x="111506" y="2293760"/>
            <a:ext cx="591403" cy="646331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3600" b="1" dirty="0">
                <a:solidFill>
                  <a:prstClr val="white"/>
                </a:solidFill>
                <a:latin typeface="Arial Black" panose="020B0A04020102020204" pitchFamily="34" charset="0"/>
              </a:rPr>
              <a:t>2</a:t>
            </a:r>
            <a:endParaRPr kumimoji="0" lang="es-ES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10" name="42 CuadroTexto">
            <a:extLst>
              <a:ext uri="{FF2B5EF4-FFF2-40B4-BE49-F238E27FC236}">
                <a16:creationId xmlns:a16="http://schemas.microsoft.com/office/drawing/2014/main" id="{665CA896-D67E-C2BE-CF6C-56216E2CE479}"/>
              </a:ext>
            </a:extLst>
          </p:cNvPr>
          <p:cNvSpPr txBox="1"/>
          <p:nvPr/>
        </p:nvSpPr>
        <p:spPr>
          <a:xfrm>
            <a:off x="95177" y="1141382"/>
            <a:ext cx="591403" cy="646331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3600" b="1" dirty="0">
                <a:solidFill>
                  <a:prstClr val="white"/>
                </a:solidFill>
                <a:latin typeface="Arial Black" panose="020B0A04020102020204" pitchFamily="34" charset="0"/>
              </a:rPr>
              <a:t>1</a:t>
            </a:r>
            <a:endParaRPr kumimoji="0" lang="es-ES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3563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778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"/>
          <p:cNvSpPr/>
          <p:nvPr/>
        </p:nvSpPr>
        <p:spPr>
          <a:xfrm rot="5400000">
            <a:off x="5903323" y="569323"/>
            <a:ext cx="385355" cy="12192000"/>
          </a:xfrm>
          <a:prstGeom prst="rect">
            <a:avLst/>
          </a:prstGeom>
          <a:solidFill>
            <a:srgbClr val="3778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1" tIns="60955" rIns="121911" bIns="60955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ova Light" panose="020B0304020202020204" pitchFamily="34" charset="0"/>
              <a:ea typeface="+mn-ea"/>
              <a:cs typeface="+mn-cs"/>
            </a:endParaRPr>
          </a:p>
        </p:txBody>
      </p:sp>
      <p:pic>
        <p:nvPicPr>
          <p:cNvPr id="193" name="Imagen 33" descr="logo cchs fondo azul.psd">
            <a:extLst>
              <a:ext uri="{FF2B5EF4-FFF2-40B4-BE49-F238E27FC236}">
                <a16:creationId xmlns:a16="http://schemas.microsoft.com/office/drawing/2014/main" id="{D411EA86-97FA-4AE8-8615-C35B5BBEF5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90428" y="6553484"/>
            <a:ext cx="847069" cy="229075"/>
          </a:xfrm>
          <a:prstGeom prst="rect">
            <a:avLst/>
          </a:prstGeom>
        </p:spPr>
      </p:pic>
      <p:sp>
        <p:nvSpPr>
          <p:cNvPr id="19" name="CuadroTexto 98">
            <a:extLst>
              <a:ext uri="{FF2B5EF4-FFF2-40B4-BE49-F238E27FC236}">
                <a16:creationId xmlns:a16="http://schemas.microsoft.com/office/drawing/2014/main" id="{7EC218CC-8FB7-48B6-972E-893152B24A50}"/>
              </a:ext>
            </a:extLst>
          </p:cNvPr>
          <p:cNvSpPr txBox="1"/>
          <p:nvPr/>
        </p:nvSpPr>
        <p:spPr>
          <a:xfrm>
            <a:off x="8693427" y="0"/>
            <a:ext cx="3151302" cy="523403"/>
          </a:xfrm>
          <a:prstGeom prst="rect">
            <a:avLst/>
          </a:prstGeom>
          <a:noFill/>
          <a:ln>
            <a:noFill/>
          </a:ln>
        </p:spPr>
        <p:txBody>
          <a:bodyPr wrap="square" lIns="121911" tIns="60955" rIns="121911" bIns="60955" rtlCol="0">
            <a:spAutoFit/>
          </a:bodyPr>
          <a:lstStyle>
            <a:defPPr>
              <a:defRPr lang="es-ES"/>
            </a:defPPr>
            <a:lvl1pPr marL="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6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3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4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6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67" b="1" i="0" u="none" strike="noStrike" kern="1200" cap="none" spc="67" normalizeH="0" baseline="0" noProof="0" dirty="0">
                <a:ln>
                  <a:noFill/>
                </a:ln>
                <a:solidFill>
                  <a:srgbClr val="4170A9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Helvetica Neue"/>
              </a:rPr>
              <a:t>BALANCE DE VIVIENDA &amp; ENTORNO URBANO 2023</a:t>
            </a:r>
          </a:p>
          <a:p>
            <a:pPr marL="0" marR="0" lvl="0" indent="0" algn="r" defTabSz="457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867" b="1" i="0" u="none" strike="noStrike" kern="1200" cap="none" spc="67" normalizeH="0" baseline="0" noProof="0" dirty="0">
              <a:ln>
                <a:noFill/>
              </a:ln>
              <a:solidFill>
                <a:srgbClr val="4170A9"/>
              </a:solidFill>
              <a:effectLst/>
              <a:uLnTx/>
              <a:uFillTx/>
              <a:latin typeface="Arial Nova Light" panose="020B0304020202020204" pitchFamily="34" charset="0"/>
              <a:ea typeface="+mn-ea"/>
              <a:cs typeface="Helvetica Neue"/>
            </a:endParaRPr>
          </a:p>
        </p:txBody>
      </p:sp>
      <p:sp>
        <p:nvSpPr>
          <p:cNvPr id="11" name="CuadroTexto 98">
            <a:extLst>
              <a:ext uri="{FF2B5EF4-FFF2-40B4-BE49-F238E27FC236}">
                <a16:creationId xmlns:a16="http://schemas.microsoft.com/office/drawing/2014/main" id="{5375E2A8-7F08-5999-3C68-DB2D3AE35273}"/>
              </a:ext>
            </a:extLst>
          </p:cNvPr>
          <p:cNvSpPr txBox="1"/>
          <p:nvPr/>
        </p:nvSpPr>
        <p:spPr>
          <a:xfrm>
            <a:off x="9162376" y="0"/>
            <a:ext cx="3023549" cy="256535"/>
          </a:xfrm>
          <a:prstGeom prst="rect">
            <a:avLst/>
          </a:prstGeom>
          <a:noFill/>
          <a:ln>
            <a:noFill/>
          </a:ln>
        </p:spPr>
        <p:txBody>
          <a:bodyPr wrap="square" lIns="121911" tIns="60955" rIns="121911" bIns="60955" rtlCol="0">
            <a:spAutoFit/>
          </a:bodyPr>
          <a:lstStyle>
            <a:defPPr>
              <a:defRPr lang="es-ES"/>
            </a:defPPr>
            <a:lvl1pPr marL="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6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3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4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6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67" b="1" i="0" u="none" strike="noStrike" kern="1200" cap="none" spc="67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Helvetica Neue"/>
              </a:rPr>
              <a:t>BALANCE DE VIVIENDA 2023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5D2E2C06-E9D9-33BE-8E6E-315657704CA6}"/>
              </a:ext>
            </a:extLst>
          </p:cNvPr>
          <p:cNvSpPr txBox="1"/>
          <p:nvPr/>
        </p:nvSpPr>
        <p:spPr>
          <a:xfrm>
            <a:off x="703113" y="5053735"/>
            <a:ext cx="1060476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8600" algn="l"/>
              </a:tabLst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Planificar las ciudades con una  mirada integral y de largo plazo.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Planificar la ciudad de forma integral, considerando conjuntamente la actual y futura demanda de viviendas y el suelo urbano necesario para responder a ella y, al mismo tiempo, elevar la calidad de vida urbano en las zonas más deterioradas . </a:t>
            </a: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Light" panose="020B03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F7D5B581-C733-188A-3E45-2D6E187D465D}"/>
              </a:ext>
            </a:extLst>
          </p:cNvPr>
          <p:cNvSpPr txBox="1"/>
          <p:nvPr/>
        </p:nvSpPr>
        <p:spPr>
          <a:xfrm>
            <a:off x="721875" y="1179888"/>
            <a:ext cx="1051762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Adecuar la normativa a la realidad de los hogares.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composición familiar ha evolucionado en el tiempo por lo que es necesario adecuar densidades consideradas en las normas a la realidad actual del número de habitantes por hogar, permitiendo alinear los instrumentos de planificación territorial.</a:t>
            </a: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Light" panose="020B03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A1D43337-7C22-7286-7D68-BD106C9BB613}"/>
              </a:ext>
            </a:extLst>
          </p:cNvPr>
          <p:cNvSpPr txBox="1"/>
          <p:nvPr/>
        </p:nvSpPr>
        <p:spPr>
          <a:xfrm>
            <a:off x="712350" y="2402152"/>
            <a:ext cx="1050847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8600" algn="l"/>
              </a:tabLst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Impulsar densificación equilibrada.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 las grandes ciudades (donde se concentran los RHA) es necesario activar una estrategia de densificación equilibrada, a nivel </a:t>
            </a:r>
            <a:r>
              <a:rPr kumimoji="0" lang="es-E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supracomunal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en torno a la infraestructura de transporte de alto estándar para maximizar la rentabilidad social de la inversión pública.</a:t>
            </a: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Light" panose="020B03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4BE630F-6B89-D4EE-F196-9CD020AC86E1}"/>
              </a:ext>
            </a:extLst>
          </p:cNvPr>
          <p:cNvSpPr txBox="1"/>
          <p:nvPr/>
        </p:nvSpPr>
        <p:spPr>
          <a:xfrm>
            <a:off x="712349" y="3765288"/>
            <a:ext cx="1051762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8600" algn="l"/>
              </a:tabLst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Generar incentivos tributarios transitorios para la compra de viviendas.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Por ejemplo, en crisis anteriores, como en la crisis asiática de 1998, se permitió descontar de la base imponible los dividendos de los créditos hipotecarios.</a:t>
            </a: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Light" panose="020B03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2AE170C6-2EFB-DEEE-17BA-F14C7C24C2CA}"/>
              </a:ext>
            </a:extLst>
          </p:cNvPr>
          <p:cNvSpPr/>
          <p:nvPr/>
        </p:nvSpPr>
        <p:spPr>
          <a:xfrm>
            <a:off x="11380719" y="1289992"/>
            <a:ext cx="523082" cy="496623"/>
          </a:xfrm>
          <a:prstGeom prst="ellipse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42 CuadroTexto">
            <a:extLst>
              <a:ext uri="{FF2B5EF4-FFF2-40B4-BE49-F238E27FC236}">
                <a16:creationId xmlns:a16="http://schemas.microsoft.com/office/drawing/2014/main" id="{3B63E4E0-A73C-3B8D-DCDE-CCE0E1E3CB37}"/>
              </a:ext>
            </a:extLst>
          </p:cNvPr>
          <p:cNvSpPr txBox="1"/>
          <p:nvPr/>
        </p:nvSpPr>
        <p:spPr>
          <a:xfrm>
            <a:off x="11381537" y="1333227"/>
            <a:ext cx="523082" cy="40011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14</a:t>
            </a:r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252B549D-746E-B901-D715-7E8A3A38C3FC}"/>
              </a:ext>
            </a:extLst>
          </p:cNvPr>
          <p:cNvSpPr/>
          <p:nvPr/>
        </p:nvSpPr>
        <p:spPr>
          <a:xfrm>
            <a:off x="11382377" y="2486036"/>
            <a:ext cx="523082" cy="496623"/>
          </a:xfrm>
          <a:prstGeom prst="ellipse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42 CuadroTexto">
            <a:extLst>
              <a:ext uri="{FF2B5EF4-FFF2-40B4-BE49-F238E27FC236}">
                <a16:creationId xmlns:a16="http://schemas.microsoft.com/office/drawing/2014/main" id="{6F862D81-932E-84A7-5DA9-9581FB2A7C95}"/>
              </a:ext>
            </a:extLst>
          </p:cNvPr>
          <p:cNvSpPr txBox="1"/>
          <p:nvPr/>
        </p:nvSpPr>
        <p:spPr>
          <a:xfrm>
            <a:off x="11383074" y="2539536"/>
            <a:ext cx="523082" cy="40011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13</a:t>
            </a:r>
          </a:p>
        </p:txBody>
      </p:sp>
      <p:sp>
        <p:nvSpPr>
          <p:cNvPr id="28" name="Elipse 27">
            <a:extLst>
              <a:ext uri="{FF2B5EF4-FFF2-40B4-BE49-F238E27FC236}">
                <a16:creationId xmlns:a16="http://schemas.microsoft.com/office/drawing/2014/main" id="{C48E1FA8-3DEC-B57C-E6E5-2CBAB576AC3E}"/>
              </a:ext>
            </a:extLst>
          </p:cNvPr>
          <p:cNvSpPr/>
          <p:nvPr/>
        </p:nvSpPr>
        <p:spPr>
          <a:xfrm>
            <a:off x="11380718" y="3847978"/>
            <a:ext cx="523082" cy="496623"/>
          </a:xfrm>
          <a:prstGeom prst="ellipse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42 CuadroTexto">
            <a:extLst>
              <a:ext uri="{FF2B5EF4-FFF2-40B4-BE49-F238E27FC236}">
                <a16:creationId xmlns:a16="http://schemas.microsoft.com/office/drawing/2014/main" id="{0C0BB805-6926-8608-82BA-CE81AB623D3B}"/>
              </a:ext>
            </a:extLst>
          </p:cNvPr>
          <p:cNvSpPr txBox="1"/>
          <p:nvPr/>
        </p:nvSpPr>
        <p:spPr>
          <a:xfrm>
            <a:off x="11378840" y="3895838"/>
            <a:ext cx="523082" cy="40011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10</a:t>
            </a:r>
          </a:p>
        </p:txBody>
      </p:sp>
      <p:sp>
        <p:nvSpPr>
          <p:cNvPr id="30" name="Elipse 29">
            <a:extLst>
              <a:ext uri="{FF2B5EF4-FFF2-40B4-BE49-F238E27FC236}">
                <a16:creationId xmlns:a16="http://schemas.microsoft.com/office/drawing/2014/main" id="{BD87AD97-6A6D-9539-44DF-70F634A27D4D}"/>
              </a:ext>
            </a:extLst>
          </p:cNvPr>
          <p:cNvSpPr/>
          <p:nvPr/>
        </p:nvSpPr>
        <p:spPr>
          <a:xfrm>
            <a:off x="11387668" y="5144083"/>
            <a:ext cx="523082" cy="496623"/>
          </a:xfrm>
          <a:prstGeom prst="ellipse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42 CuadroTexto">
            <a:extLst>
              <a:ext uri="{FF2B5EF4-FFF2-40B4-BE49-F238E27FC236}">
                <a16:creationId xmlns:a16="http://schemas.microsoft.com/office/drawing/2014/main" id="{49EE03DF-11EB-BEB4-F1C7-86FD711DD960}"/>
              </a:ext>
            </a:extLst>
          </p:cNvPr>
          <p:cNvSpPr txBox="1"/>
          <p:nvPr/>
        </p:nvSpPr>
        <p:spPr>
          <a:xfrm>
            <a:off x="11391150" y="5192095"/>
            <a:ext cx="523082" cy="40011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24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307ADEE7-B205-EE59-E374-F99D65C1F4D5}"/>
              </a:ext>
            </a:extLst>
          </p:cNvPr>
          <p:cNvSpPr txBox="1"/>
          <p:nvPr/>
        </p:nvSpPr>
        <p:spPr>
          <a:xfrm>
            <a:off x="158296" y="231249"/>
            <a:ext cx="104371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PROPUESTAS CChC </a:t>
            </a: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(25 MEDIDAS PRO REACTIVACIÓN, CRECIMIENTO Y EMPLEO)</a:t>
            </a:r>
            <a:endParaRPr kumimoji="0" lang="es-CL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Light" panose="020B0304020202020204" pitchFamily="34" charset="0"/>
              <a:ea typeface="+mn-ea"/>
              <a:cs typeface="+mn-cs"/>
            </a:endParaRPr>
          </a:p>
        </p:txBody>
      </p:sp>
      <p:sp>
        <p:nvSpPr>
          <p:cNvPr id="7" name="42 CuadroTexto">
            <a:extLst>
              <a:ext uri="{FF2B5EF4-FFF2-40B4-BE49-F238E27FC236}">
                <a16:creationId xmlns:a16="http://schemas.microsoft.com/office/drawing/2014/main" id="{90ECF8C0-D0D2-AE2B-A133-3968B7173A66}"/>
              </a:ext>
            </a:extLst>
          </p:cNvPr>
          <p:cNvSpPr txBox="1"/>
          <p:nvPr/>
        </p:nvSpPr>
        <p:spPr>
          <a:xfrm>
            <a:off x="111788" y="3698994"/>
            <a:ext cx="591403" cy="646331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7</a:t>
            </a:r>
          </a:p>
        </p:txBody>
      </p:sp>
      <p:sp>
        <p:nvSpPr>
          <p:cNvPr id="8" name="42 CuadroTexto">
            <a:extLst>
              <a:ext uri="{FF2B5EF4-FFF2-40B4-BE49-F238E27FC236}">
                <a16:creationId xmlns:a16="http://schemas.microsoft.com/office/drawing/2014/main" id="{4EA2608D-5075-86E5-B141-1F5A76756FDB}"/>
              </a:ext>
            </a:extLst>
          </p:cNvPr>
          <p:cNvSpPr txBox="1"/>
          <p:nvPr/>
        </p:nvSpPr>
        <p:spPr>
          <a:xfrm>
            <a:off x="114227" y="5018057"/>
            <a:ext cx="591403" cy="646331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8</a:t>
            </a:r>
          </a:p>
        </p:txBody>
      </p:sp>
      <p:sp>
        <p:nvSpPr>
          <p:cNvPr id="9" name="42 CuadroTexto">
            <a:extLst>
              <a:ext uri="{FF2B5EF4-FFF2-40B4-BE49-F238E27FC236}">
                <a16:creationId xmlns:a16="http://schemas.microsoft.com/office/drawing/2014/main" id="{DAA2FB69-2BBF-84AE-0FA4-B099A603E730}"/>
              </a:ext>
            </a:extLst>
          </p:cNvPr>
          <p:cNvSpPr txBox="1"/>
          <p:nvPr/>
        </p:nvSpPr>
        <p:spPr>
          <a:xfrm>
            <a:off x="111506" y="2350910"/>
            <a:ext cx="591403" cy="646331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3600" b="1" dirty="0">
                <a:solidFill>
                  <a:prstClr val="white"/>
                </a:solidFill>
                <a:latin typeface="Arial Black" panose="020B0A04020102020204" pitchFamily="34" charset="0"/>
              </a:rPr>
              <a:t>6</a:t>
            </a:r>
            <a:endParaRPr kumimoji="0" lang="es-ES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10" name="42 CuadroTexto">
            <a:extLst>
              <a:ext uri="{FF2B5EF4-FFF2-40B4-BE49-F238E27FC236}">
                <a16:creationId xmlns:a16="http://schemas.microsoft.com/office/drawing/2014/main" id="{1EDBF7DB-51F2-D785-DF49-DCE08CD8D798}"/>
              </a:ext>
            </a:extLst>
          </p:cNvPr>
          <p:cNvSpPr txBox="1"/>
          <p:nvPr/>
        </p:nvSpPr>
        <p:spPr>
          <a:xfrm>
            <a:off x="95177" y="1141382"/>
            <a:ext cx="591403" cy="646331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3600" b="1" dirty="0">
                <a:solidFill>
                  <a:prstClr val="white"/>
                </a:solidFill>
                <a:latin typeface="Arial Black" panose="020B0A04020102020204" pitchFamily="34" charset="0"/>
              </a:rPr>
              <a:t>5</a:t>
            </a:r>
            <a:endParaRPr kumimoji="0" lang="es-ES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3772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778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"/>
          <p:cNvSpPr/>
          <p:nvPr/>
        </p:nvSpPr>
        <p:spPr>
          <a:xfrm rot="5400000">
            <a:off x="5903323" y="569323"/>
            <a:ext cx="385355" cy="12192000"/>
          </a:xfrm>
          <a:prstGeom prst="rect">
            <a:avLst/>
          </a:prstGeom>
          <a:solidFill>
            <a:srgbClr val="3778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1" tIns="60955" rIns="121911" bIns="60955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ova Light" panose="020B0304020202020204" pitchFamily="34" charset="0"/>
              <a:ea typeface="+mn-ea"/>
              <a:cs typeface="+mn-cs"/>
            </a:endParaRPr>
          </a:p>
        </p:txBody>
      </p:sp>
      <p:pic>
        <p:nvPicPr>
          <p:cNvPr id="193" name="Imagen 33" descr="logo cchs fondo azul.psd">
            <a:extLst>
              <a:ext uri="{FF2B5EF4-FFF2-40B4-BE49-F238E27FC236}">
                <a16:creationId xmlns:a16="http://schemas.microsoft.com/office/drawing/2014/main" id="{D411EA86-97FA-4AE8-8615-C35B5BBEF5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90428" y="6553484"/>
            <a:ext cx="847069" cy="229075"/>
          </a:xfrm>
          <a:prstGeom prst="rect">
            <a:avLst/>
          </a:prstGeom>
        </p:spPr>
      </p:pic>
      <p:sp>
        <p:nvSpPr>
          <p:cNvPr id="19" name="CuadroTexto 98">
            <a:extLst>
              <a:ext uri="{FF2B5EF4-FFF2-40B4-BE49-F238E27FC236}">
                <a16:creationId xmlns:a16="http://schemas.microsoft.com/office/drawing/2014/main" id="{7EC218CC-8FB7-48B6-972E-893152B24A50}"/>
              </a:ext>
            </a:extLst>
          </p:cNvPr>
          <p:cNvSpPr txBox="1"/>
          <p:nvPr/>
        </p:nvSpPr>
        <p:spPr>
          <a:xfrm>
            <a:off x="8845827" y="0"/>
            <a:ext cx="3344252" cy="389968"/>
          </a:xfrm>
          <a:prstGeom prst="rect">
            <a:avLst/>
          </a:prstGeom>
          <a:noFill/>
          <a:ln>
            <a:noFill/>
          </a:ln>
        </p:spPr>
        <p:txBody>
          <a:bodyPr wrap="square" lIns="121911" tIns="60955" rIns="121911" bIns="60955" rtlCol="0">
            <a:spAutoFit/>
          </a:bodyPr>
          <a:lstStyle>
            <a:defPPr>
              <a:defRPr lang="es-ES"/>
            </a:defPPr>
            <a:lvl1pPr marL="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6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3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4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6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67" b="1" i="0" u="none" strike="noStrike" kern="1200" cap="none" spc="67" normalizeH="0" baseline="0" noProof="0" dirty="0">
                <a:ln>
                  <a:noFill/>
                </a:ln>
                <a:solidFill>
                  <a:srgbClr val="4170A9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Helvetica Neue"/>
              </a:rPr>
              <a:t>BALANCE DE VIVIENDA &amp; ENTORNO URBANO 2023</a:t>
            </a:r>
          </a:p>
          <a:p>
            <a:pPr marL="0" marR="0" lvl="0" indent="0" algn="r" defTabSz="457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867" b="1" i="0" u="none" strike="noStrike" kern="1200" cap="none" spc="67" normalizeH="0" baseline="0" noProof="0" dirty="0">
              <a:ln>
                <a:noFill/>
              </a:ln>
              <a:solidFill>
                <a:srgbClr val="4170A9"/>
              </a:solidFill>
              <a:effectLst/>
              <a:uLnTx/>
              <a:uFillTx/>
              <a:latin typeface="Arial Nova Light" panose="020B0304020202020204" pitchFamily="34" charset="0"/>
              <a:ea typeface="+mn-ea"/>
              <a:cs typeface="Helvetica Neue"/>
            </a:endParaRPr>
          </a:p>
        </p:txBody>
      </p:sp>
      <p:sp>
        <p:nvSpPr>
          <p:cNvPr id="6" name="42 CuadroTexto">
            <a:extLst>
              <a:ext uri="{FF2B5EF4-FFF2-40B4-BE49-F238E27FC236}">
                <a16:creationId xmlns:a16="http://schemas.microsoft.com/office/drawing/2014/main" id="{D6520A59-41A3-7D27-8D28-B0F70BDA6D5A}"/>
              </a:ext>
            </a:extLst>
          </p:cNvPr>
          <p:cNvSpPr txBox="1"/>
          <p:nvPr/>
        </p:nvSpPr>
        <p:spPr>
          <a:xfrm>
            <a:off x="0" y="795681"/>
            <a:ext cx="12192000" cy="40011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2000" b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VISITA EL VISUALIZADOR – BALANCE DE VIVIENDA Y ENTORNO URBANO 2023</a:t>
            </a:r>
          </a:p>
        </p:txBody>
      </p:sp>
      <p:pic>
        <p:nvPicPr>
          <p:cNvPr id="21" name="Imagen 20">
            <a:hlinkClick r:id="rId4"/>
            <a:extLst>
              <a:ext uri="{FF2B5EF4-FFF2-40B4-BE49-F238E27FC236}">
                <a16:creationId xmlns:a16="http://schemas.microsoft.com/office/drawing/2014/main" id="{2E0C8C29-E158-9400-68B8-D6270E22412E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591232" y="1444996"/>
            <a:ext cx="5009535" cy="5009535"/>
          </a:xfrm>
          <a:prstGeom prst="rect">
            <a:avLst/>
          </a:prstGeom>
        </p:spPr>
      </p:pic>
      <p:sp>
        <p:nvSpPr>
          <p:cNvPr id="3" name="CuadroTexto 98">
            <a:extLst>
              <a:ext uri="{FF2B5EF4-FFF2-40B4-BE49-F238E27FC236}">
                <a16:creationId xmlns:a16="http://schemas.microsoft.com/office/drawing/2014/main" id="{11C33E4E-8B32-952B-9227-8DFC315A17D8}"/>
              </a:ext>
            </a:extLst>
          </p:cNvPr>
          <p:cNvSpPr txBox="1"/>
          <p:nvPr/>
        </p:nvSpPr>
        <p:spPr>
          <a:xfrm>
            <a:off x="8981401" y="0"/>
            <a:ext cx="3208677" cy="256535"/>
          </a:xfrm>
          <a:prstGeom prst="rect">
            <a:avLst/>
          </a:prstGeom>
          <a:noFill/>
          <a:ln>
            <a:noFill/>
          </a:ln>
        </p:spPr>
        <p:txBody>
          <a:bodyPr wrap="square" lIns="121911" tIns="60955" rIns="121911" bIns="60955" rtlCol="0">
            <a:spAutoFit/>
          </a:bodyPr>
          <a:lstStyle>
            <a:defPPr>
              <a:defRPr lang="es-ES"/>
            </a:defPPr>
            <a:lvl1pPr marL="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6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3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4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6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867" b="1" spc="67" dirty="0">
                <a:solidFill>
                  <a:schemeClr val="bg1"/>
                </a:solidFill>
                <a:latin typeface="Arial Nova Light" panose="020B0304020202020204" pitchFamily="34" charset="0"/>
                <a:cs typeface="Helvetica Neue"/>
              </a:rPr>
              <a:t>BALANCE DE VIVIENDA 2023</a:t>
            </a:r>
          </a:p>
        </p:txBody>
      </p:sp>
    </p:spTree>
    <p:extLst>
      <p:ext uri="{BB962C8B-B14F-4D97-AF65-F5344CB8AC3E}">
        <p14:creationId xmlns:p14="http://schemas.microsoft.com/office/powerpoint/2010/main" val="382869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778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"/>
          <p:cNvSpPr/>
          <p:nvPr/>
        </p:nvSpPr>
        <p:spPr>
          <a:xfrm rot="5400000">
            <a:off x="5903323" y="569323"/>
            <a:ext cx="385355" cy="12192000"/>
          </a:xfrm>
          <a:prstGeom prst="rect">
            <a:avLst/>
          </a:prstGeom>
          <a:solidFill>
            <a:srgbClr val="3778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1" tIns="60955" rIns="121911" bIns="60955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ova Light" panose="020B0304020202020204" pitchFamily="34" charset="0"/>
              <a:ea typeface="+mn-ea"/>
              <a:cs typeface="+mn-cs"/>
            </a:endParaRPr>
          </a:p>
        </p:txBody>
      </p:sp>
      <p:pic>
        <p:nvPicPr>
          <p:cNvPr id="193" name="Imagen 33" descr="logo cchs fondo azul.psd">
            <a:extLst>
              <a:ext uri="{FF2B5EF4-FFF2-40B4-BE49-F238E27FC236}">
                <a16:creationId xmlns:a16="http://schemas.microsoft.com/office/drawing/2014/main" id="{D411EA86-97FA-4AE8-8615-C35B5BBEF5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7740" y="185341"/>
            <a:ext cx="1210735" cy="327422"/>
          </a:xfrm>
          <a:prstGeom prst="rect">
            <a:avLst/>
          </a:prstGeom>
        </p:spPr>
      </p:pic>
      <p:sp>
        <p:nvSpPr>
          <p:cNvPr id="3" name="31 CuadroTexto">
            <a:extLst>
              <a:ext uri="{FF2B5EF4-FFF2-40B4-BE49-F238E27FC236}">
                <a16:creationId xmlns:a16="http://schemas.microsoft.com/office/drawing/2014/main" id="{6A3B32C2-E4F0-FE3B-178E-80486B8D4D26}"/>
              </a:ext>
            </a:extLst>
          </p:cNvPr>
          <p:cNvSpPr txBox="1"/>
          <p:nvPr/>
        </p:nvSpPr>
        <p:spPr>
          <a:xfrm>
            <a:off x="2733675" y="1821588"/>
            <a:ext cx="6712612" cy="1361905"/>
          </a:xfrm>
          <a:prstGeom prst="rect">
            <a:avLst/>
          </a:prstGeom>
          <a:noFill/>
        </p:spPr>
        <p:txBody>
          <a:bodyPr wrap="square" lIns="68575" tIns="34287" rIns="68575" bIns="34287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1200" cap="none" spc="6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Segoe UI Light" panose="020B0502040204020203" pitchFamily="34" charset="0"/>
              </a:rPr>
              <a:t>BALANCE DE VIVIENDA</a:t>
            </a:r>
            <a:r>
              <a:rPr kumimoji="0" lang="es-ES" sz="2400" b="1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Segoe UI Light" panose="020B0502040204020203" pitchFamily="34" charset="0"/>
              </a:rPr>
              <a:t>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6000" b="1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Segoe UI Light" panose="020B0502040204020203" pitchFamily="34" charset="0"/>
              </a:rPr>
              <a:t>2023</a:t>
            </a:r>
            <a:endParaRPr kumimoji="0" lang="es-CL" sz="2400" b="0" i="0" u="none" strike="noStrike" kern="1200" cap="none" spc="30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ova Light" panose="020B0304020202020204" pitchFamily="34" charset="0"/>
              <a:ea typeface="+mn-ea"/>
              <a:cs typeface="Segoe UI Light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4D0E082-03E5-410F-311E-B4D05F673AB5}"/>
              </a:ext>
            </a:extLst>
          </p:cNvPr>
          <p:cNvSpPr txBox="1"/>
          <p:nvPr/>
        </p:nvSpPr>
        <p:spPr>
          <a:xfrm>
            <a:off x="3856095" y="5553341"/>
            <a:ext cx="4493249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Nicolás León R.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Gerente de Estudios y Políticas Públicas</a:t>
            </a: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0851BD1-0D4E-DB1B-2AC0-956D285EA1B3}"/>
              </a:ext>
            </a:extLst>
          </p:cNvPr>
          <p:cNvSpPr txBox="1"/>
          <p:nvPr/>
        </p:nvSpPr>
        <p:spPr>
          <a:xfrm>
            <a:off x="618067" y="3103298"/>
            <a:ext cx="1094382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Déficit habitacional en </a:t>
            </a: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Chile: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Evolución y análisis de la crisis de vivienda</a:t>
            </a: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3841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778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"/>
          <p:cNvSpPr/>
          <p:nvPr/>
        </p:nvSpPr>
        <p:spPr>
          <a:xfrm rot="5400000">
            <a:off x="5903323" y="569323"/>
            <a:ext cx="385355" cy="12192000"/>
          </a:xfrm>
          <a:prstGeom prst="rect">
            <a:avLst/>
          </a:prstGeom>
          <a:solidFill>
            <a:srgbClr val="3778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1" tIns="60955" rIns="121911" bIns="60955" rtlCol="0" anchor="ctr"/>
          <a:lstStyle/>
          <a:p>
            <a:pPr algn="ctr"/>
            <a:endParaRPr lang="es-CL" sz="2400" dirty="0">
              <a:solidFill>
                <a:schemeClr val="tx1"/>
              </a:solidFill>
              <a:latin typeface="Arial Nova Light" panose="020B0304020202020204" pitchFamily="34" charset="0"/>
            </a:endParaRPr>
          </a:p>
        </p:txBody>
      </p:sp>
      <p:pic>
        <p:nvPicPr>
          <p:cNvPr id="193" name="Imagen 33" descr="logo cchs fondo azul.psd">
            <a:extLst>
              <a:ext uri="{FF2B5EF4-FFF2-40B4-BE49-F238E27FC236}">
                <a16:creationId xmlns:a16="http://schemas.microsoft.com/office/drawing/2014/main" id="{D411EA86-97FA-4AE8-8615-C35B5BBEF5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90428" y="6553484"/>
            <a:ext cx="847069" cy="229075"/>
          </a:xfrm>
          <a:prstGeom prst="rect">
            <a:avLst/>
          </a:prstGeom>
        </p:spPr>
      </p:pic>
      <p:sp>
        <p:nvSpPr>
          <p:cNvPr id="19" name="CuadroTexto 98">
            <a:extLst>
              <a:ext uri="{FF2B5EF4-FFF2-40B4-BE49-F238E27FC236}">
                <a16:creationId xmlns:a16="http://schemas.microsoft.com/office/drawing/2014/main" id="{7EC218CC-8FB7-48B6-972E-893152B24A50}"/>
              </a:ext>
            </a:extLst>
          </p:cNvPr>
          <p:cNvSpPr txBox="1"/>
          <p:nvPr/>
        </p:nvSpPr>
        <p:spPr>
          <a:xfrm>
            <a:off x="8845827" y="0"/>
            <a:ext cx="3344252" cy="389968"/>
          </a:xfrm>
          <a:prstGeom prst="rect">
            <a:avLst/>
          </a:prstGeom>
          <a:noFill/>
          <a:ln>
            <a:noFill/>
          </a:ln>
        </p:spPr>
        <p:txBody>
          <a:bodyPr wrap="square" lIns="121911" tIns="60955" rIns="121911" bIns="60955" rtlCol="0">
            <a:spAutoFit/>
          </a:bodyPr>
          <a:lstStyle>
            <a:defPPr>
              <a:defRPr lang="es-ES"/>
            </a:defPPr>
            <a:lvl1pPr marL="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6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3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4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6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867" b="1" spc="67" dirty="0">
                <a:solidFill>
                  <a:srgbClr val="4170A9"/>
                </a:solidFill>
                <a:latin typeface="Arial Nova Light" panose="020B0304020202020204" pitchFamily="34" charset="0"/>
                <a:cs typeface="Helvetica Neue"/>
              </a:rPr>
              <a:t>BALANCE DE VIVIENDA &amp; ENTORNO URBANO 2023</a:t>
            </a:r>
          </a:p>
          <a:p>
            <a:pPr algn="r"/>
            <a:endParaRPr lang="es-ES" sz="867" b="1" spc="67" dirty="0">
              <a:solidFill>
                <a:srgbClr val="4170A9"/>
              </a:solidFill>
              <a:latin typeface="Arial Nova Light" panose="020B0304020202020204" pitchFamily="34" charset="0"/>
              <a:cs typeface="Helvetica Neue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91EF4763-A437-49AA-8F25-C8200F4CA86E}"/>
              </a:ext>
            </a:extLst>
          </p:cNvPr>
          <p:cNvSpPr txBox="1"/>
          <p:nvPr/>
        </p:nvSpPr>
        <p:spPr>
          <a:xfrm>
            <a:off x="1" y="917788"/>
            <a:ext cx="121900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0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¿QUÉ MIDE EL BALANCE DE VIVIENDA?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F2B53F34-E78B-3D34-D9F8-BEC1B439C6B1}"/>
              </a:ext>
            </a:extLst>
          </p:cNvPr>
          <p:cNvSpPr txBox="1"/>
          <p:nvPr/>
        </p:nvSpPr>
        <p:spPr>
          <a:xfrm>
            <a:off x="491762" y="2678230"/>
            <a:ext cx="4345709" cy="3139321"/>
          </a:xfrm>
          <a:prstGeom prst="rect">
            <a:avLst/>
          </a:prstGeom>
          <a:noFill/>
          <a:ln w="6350">
            <a:solidFill>
              <a:srgbClr val="CDCDCD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Familias allegadas</a:t>
            </a:r>
          </a:p>
          <a:p>
            <a:pPr algn="ctr"/>
            <a:endParaRPr lang="es-ES" sz="2000" b="1" dirty="0">
              <a:solidFill>
                <a:schemeClr val="bg1"/>
              </a:solidFill>
              <a:latin typeface="Arial Nova Light" panose="020B0304020202020204" pitchFamily="34" charset="0"/>
            </a:endParaRPr>
          </a:p>
          <a:p>
            <a:pPr algn="ctr"/>
            <a:endParaRPr lang="es-ES" sz="2000" b="1" dirty="0">
              <a:solidFill>
                <a:schemeClr val="bg1"/>
              </a:solidFill>
              <a:latin typeface="Arial Nova Light" panose="020B0304020202020204" pitchFamily="34" charset="0"/>
            </a:endParaRPr>
          </a:p>
          <a:p>
            <a:pPr algn="ctr"/>
            <a:endParaRPr lang="es-ES" sz="2000" b="1" dirty="0">
              <a:solidFill>
                <a:schemeClr val="bg1"/>
              </a:solidFill>
              <a:latin typeface="Arial Nova Light" panose="020B0304020202020204" pitchFamily="34" charset="0"/>
            </a:endParaRPr>
          </a:p>
          <a:p>
            <a:pPr algn="ctr"/>
            <a:endParaRPr lang="es-ES" sz="2000" b="1" dirty="0">
              <a:solidFill>
                <a:schemeClr val="bg1"/>
              </a:solidFill>
              <a:latin typeface="Arial Nova Light" panose="020B0304020202020204" pitchFamily="34" charset="0"/>
            </a:endParaRPr>
          </a:p>
          <a:p>
            <a:pPr algn="ctr"/>
            <a:endParaRPr lang="es-ES" sz="2000" b="1" dirty="0">
              <a:solidFill>
                <a:schemeClr val="bg1"/>
              </a:solidFill>
              <a:latin typeface="Arial Nova Light" panose="020B0304020202020204" pitchFamily="34" charset="0"/>
            </a:endParaRPr>
          </a:p>
          <a:p>
            <a:pPr algn="ctr"/>
            <a:endParaRPr lang="es-ES" sz="2000" b="1" dirty="0">
              <a:solidFill>
                <a:schemeClr val="bg1"/>
              </a:solidFill>
              <a:latin typeface="Arial Nova Light" panose="020B0304020202020204" pitchFamily="34" charset="0"/>
            </a:endParaRPr>
          </a:p>
          <a:p>
            <a:pPr algn="ctr"/>
            <a:endParaRPr lang="es-ES" sz="2000" b="1" dirty="0">
              <a:solidFill>
                <a:schemeClr val="bg1"/>
              </a:solidFill>
              <a:latin typeface="Arial Nova Light" panose="020B0304020202020204" pitchFamily="34" charset="0"/>
            </a:endParaRPr>
          </a:p>
          <a:p>
            <a:pPr algn="ctr"/>
            <a:endParaRPr lang="es-ES" sz="2000" b="1" dirty="0">
              <a:solidFill>
                <a:schemeClr val="bg1"/>
              </a:solidFill>
              <a:latin typeface="Arial Nova Light" panose="020B0304020202020204" pitchFamily="34" charset="0"/>
            </a:endParaRPr>
          </a:p>
          <a:p>
            <a:pPr algn="ctr"/>
            <a:endParaRPr lang="es-ES" dirty="0">
              <a:solidFill>
                <a:schemeClr val="bg1"/>
              </a:solidFill>
              <a:latin typeface="Arial Nova Light" panose="020B0304020202020204" pitchFamily="34" charset="0"/>
            </a:endParaRP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3F266704-8BC2-651D-ECDF-51EECB8873BA}"/>
              </a:ext>
            </a:extLst>
          </p:cNvPr>
          <p:cNvCxnSpPr>
            <a:cxnSpLocks/>
            <a:stCxn id="15" idx="2"/>
          </p:cNvCxnSpPr>
          <p:nvPr/>
        </p:nvCxnSpPr>
        <p:spPr>
          <a:xfrm flipH="1">
            <a:off x="6095039" y="2312184"/>
            <a:ext cx="1" cy="1948470"/>
          </a:xfrm>
          <a:prstGeom prst="line">
            <a:avLst/>
          </a:prstGeom>
          <a:ln w="6350">
            <a:solidFill>
              <a:srgbClr val="CDCDCD"/>
            </a:solidFill>
            <a:prstDash val="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>
            <a:extLst>
              <a:ext uri="{FF2B5EF4-FFF2-40B4-BE49-F238E27FC236}">
                <a16:creationId xmlns:a16="http://schemas.microsoft.com/office/drawing/2014/main" id="{42FDF06F-9857-0B66-BED6-4C736FA5E867}"/>
              </a:ext>
            </a:extLst>
          </p:cNvPr>
          <p:cNvSpPr txBox="1"/>
          <p:nvPr/>
        </p:nvSpPr>
        <p:spPr>
          <a:xfrm>
            <a:off x="7354529" y="2703757"/>
            <a:ext cx="4345709" cy="3139321"/>
          </a:xfrm>
          <a:prstGeom prst="rect">
            <a:avLst/>
          </a:prstGeom>
          <a:noFill/>
          <a:ln w="6350">
            <a:solidFill>
              <a:srgbClr val="CDCDCD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Vivienda irrecuperable</a:t>
            </a:r>
          </a:p>
          <a:p>
            <a:pPr algn="ctr"/>
            <a:endParaRPr lang="es-ES" sz="2000" b="1" dirty="0">
              <a:solidFill>
                <a:schemeClr val="bg1"/>
              </a:solidFill>
              <a:latin typeface="Arial Nova Light" panose="020B0304020202020204" pitchFamily="34" charset="0"/>
            </a:endParaRPr>
          </a:p>
          <a:p>
            <a:pPr algn="ctr"/>
            <a:endParaRPr lang="es-ES" sz="2000" b="1" dirty="0">
              <a:solidFill>
                <a:schemeClr val="bg1"/>
              </a:solidFill>
              <a:latin typeface="Arial Nova Light" panose="020B0304020202020204" pitchFamily="34" charset="0"/>
            </a:endParaRPr>
          </a:p>
          <a:p>
            <a:pPr algn="ctr"/>
            <a:endParaRPr lang="es-ES" sz="2000" b="1" dirty="0">
              <a:solidFill>
                <a:schemeClr val="bg1"/>
              </a:solidFill>
              <a:latin typeface="Arial Nova Light" panose="020B0304020202020204" pitchFamily="34" charset="0"/>
            </a:endParaRPr>
          </a:p>
          <a:p>
            <a:pPr algn="ctr"/>
            <a:endParaRPr lang="es-ES" sz="2000" b="1" dirty="0">
              <a:solidFill>
                <a:schemeClr val="bg1"/>
              </a:solidFill>
              <a:latin typeface="Arial Nova Light" panose="020B0304020202020204" pitchFamily="34" charset="0"/>
            </a:endParaRPr>
          </a:p>
          <a:p>
            <a:pPr algn="ctr"/>
            <a:endParaRPr lang="es-ES" sz="2000" b="1" dirty="0">
              <a:solidFill>
                <a:schemeClr val="bg1"/>
              </a:solidFill>
              <a:latin typeface="Arial Nova Light" panose="020B0304020202020204" pitchFamily="34" charset="0"/>
            </a:endParaRPr>
          </a:p>
          <a:p>
            <a:pPr algn="ctr"/>
            <a:endParaRPr lang="es-ES" sz="2000" b="1" dirty="0">
              <a:solidFill>
                <a:schemeClr val="bg1"/>
              </a:solidFill>
              <a:latin typeface="Arial Nova Light" panose="020B0304020202020204" pitchFamily="34" charset="0"/>
            </a:endParaRPr>
          </a:p>
          <a:p>
            <a:pPr algn="ctr"/>
            <a:endParaRPr lang="es-ES" sz="2000" b="1" dirty="0">
              <a:solidFill>
                <a:schemeClr val="bg1"/>
              </a:solidFill>
              <a:latin typeface="Arial Nova Light" panose="020B0304020202020204" pitchFamily="34" charset="0"/>
            </a:endParaRPr>
          </a:p>
          <a:p>
            <a:pPr algn="ctr"/>
            <a:endParaRPr lang="es-ES" sz="2000" b="1" dirty="0">
              <a:solidFill>
                <a:schemeClr val="bg1"/>
              </a:solidFill>
              <a:latin typeface="Arial Nova Light" panose="020B0304020202020204" pitchFamily="34" charset="0"/>
            </a:endParaRPr>
          </a:p>
          <a:p>
            <a:pPr algn="ctr"/>
            <a:endParaRPr lang="es-ES" dirty="0">
              <a:solidFill>
                <a:schemeClr val="bg1"/>
              </a:solidFill>
              <a:latin typeface="Arial Nova Light" panose="020B0304020202020204" pitchFamily="34" charset="0"/>
            </a:endParaRP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6D1592CB-EC7F-3EF9-3C9B-04BCA905F169}"/>
              </a:ext>
            </a:extLst>
          </p:cNvPr>
          <p:cNvCxnSpPr>
            <a:cxnSpLocks/>
            <a:stCxn id="2" idx="3"/>
            <a:endCxn id="7" idx="1"/>
          </p:cNvCxnSpPr>
          <p:nvPr/>
        </p:nvCxnSpPr>
        <p:spPr>
          <a:xfrm>
            <a:off x="4837471" y="4247891"/>
            <a:ext cx="2517058" cy="0"/>
          </a:xfrm>
          <a:prstGeom prst="line">
            <a:avLst/>
          </a:prstGeom>
          <a:ln w="6350">
            <a:solidFill>
              <a:srgbClr val="CDCDCD"/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>
            <a:extLst>
              <a:ext uri="{FF2B5EF4-FFF2-40B4-BE49-F238E27FC236}">
                <a16:creationId xmlns:a16="http://schemas.microsoft.com/office/drawing/2014/main" id="{E21EFCE1-3A38-B4BA-3479-C15B054F1182}"/>
              </a:ext>
            </a:extLst>
          </p:cNvPr>
          <p:cNvSpPr txBox="1"/>
          <p:nvPr/>
        </p:nvSpPr>
        <p:spPr>
          <a:xfrm>
            <a:off x="3922185" y="1912074"/>
            <a:ext cx="4345709" cy="400110"/>
          </a:xfrm>
          <a:prstGeom prst="rect">
            <a:avLst/>
          </a:prstGeom>
          <a:noFill/>
          <a:ln w="6350">
            <a:solidFill>
              <a:srgbClr val="CDCDCD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Requerimientos habitacionales</a:t>
            </a:r>
            <a:endParaRPr lang="es-ES" dirty="0">
              <a:solidFill>
                <a:schemeClr val="bg1"/>
              </a:solidFill>
              <a:latin typeface="Arial Nova Light" panose="020B0304020202020204" pitchFamily="34" charset="0"/>
            </a:endParaRPr>
          </a:p>
        </p:txBody>
      </p:sp>
      <p:pic>
        <p:nvPicPr>
          <p:cNvPr id="4" name="Picture 2" descr="Icono Arruinar, edificio, casa, roto en Homeless">
            <a:extLst>
              <a:ext uri="{FF2B5EF4-FFF2-40B4-BE49-F238E27FC236}">
                <a16:creationId xmlns:a16="http://schemas.microsoft.com/office/drawing/2014/main" id="{FB218596-24E2-BA5B-4847-F74C5F92CA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5330" y="3685413"/>
            <a:ext cx="1352102" cy="1352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87A056AE-5635-562F-FAF4-BA70347C2C7A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1641" y="3398489"/>
            <a:ext cx="1925950" cy="192595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274D059F-8366-4771-0DF5-5D65CDD47306}"/>
              </a:ext>
            </a:extLst>
          </p:cNvPr>
          <p:cNvSpPr txBox="1"/>
          <p:nvPr/>
        </p:nvSpPr>
        <p:spPr>
          <a:xfrm>
            <a:off x="491762" y="4598168"/>
            <a:ext cx="4372228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ES" sz="2800" dirty="0">
                <a:solidFill>
                  <a:schemeClr val="bg1"/>
                </a:solidFill>
                <a:latin typeface="Arial Nova Light" panose="020B0304020202020204" pitchFamily="34" charset="0"/>
              </a:rPr>
              <a:t>RHA</a:t>
            </a:r>
          </a:p>
          <a:p>
            <a:pPr algn="r"/>
            <a:r>
              <a:rPr lang="es-ES" sz="20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R</a:t>
            </a:r>
            <a:r>
              <a:rPr lang="es-ES" dirty="0">
                <a:solidFill>
                  <a:schemeClr val="bg1"/>
                </a:solidFill>
                <a:latin typeface="Arial Nova Light" panose="020B0304020202020204" pitchFamily="34" charset="0"/>
              </a:rPr>
              <a:t>equerimientos </a:t>
            </a:r>
            <a:r>
              <a:rPr lang="es-ES" sz="20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H</a:t>
            </a:r>
            <a:r>
              <a:rPr lang="es-ES" dirty="0">
                <a:solidFill>
                  <a:schemeClr val="bg1"/>
                </a:solidFill>
                <a:latin typeface="Arial Nova Light" panose="020B0304020202020204" pitchFamily="34" charset="0"/>
              </a:rPr>
              <a:t>abitacionales </a:t>
            </a:r>
          </a:p>
          <a:p>
            <a:pPr algn="r"/>
            <a:r>
              <a:rPr lang="es-ES" dirty="0">
                <a:solidFill>
                  <a:schemeClr val="bg1"/>
                </a:solidFill>
                <a:latin typeface="Arial Nova Light" panose="020B0304020202020204" pitchFamily="34" charset="0"/>
              </a:rPr>
              <a:t>por </a:t>
            </a:r>
            <a:r>
              <a:rPr lang="es-ES" sz="20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A</a:t>
            </a:r>
            <a:r>
              <a:rPr lang="es-ES" dirty="0">
                <a:solidFill>
                  <a:schemeClr val="bg1"/>
                </a:solidFill>
                <a:latin typeface="Arial Nova Light" panose="020B0304020202020204" pitchFamily="34" charset="0"/>
              </a:rPr>
              <a:t>llegamiento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A337768-B7AF-FB23-3609-FC8924442B2E}"/>
              </a:ext>
            </a:extLst>
          </p:cNvPr>
          <p:cNvSpPr txBox="1"/>
          <p:nvPr/>
        </p:nvSpPr>
        <p:spPr>
          <a:xfrm>
            <a:off x="7365267" y="4524220"/>
            <a:ext cx="4372229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ES" sz="2800" dirty="0">
                <a:solidFill>
                  <a:schemeClr val="bg1"/>
                </a:solidFill>
                <a:latin typeface="Arial Nova Light" panose="020B0304020202020204" pitchFamily="34" charset="0"/>
              </a:rPr>
              <a:t>RHD</a:t>
            </a:r>
          </a:p>
          <a:p>
            <a:pPr algn="r"/>
            <a:r>
              <a:rPr lang="es-ES" sz="16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R</a:t>
            </a:r>
            <a:r>
              <a:rPr lang="es-ES" dirty="0">
                <a:solidFill>
                  <a:schemeClr val="bg1"/>
                </a:solidFill>
                <a:latin typeface="Arial Nova Light" panose="020B0304020202020204" pitchFamily="34" charset="0"/>
              </a:rPr>
              <a:t>equerimientos </a:t>
            </a:r>
            <a:r>
              <a:rPr lang="es-ES" sz="20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H</a:t>
            </a:r>
            <a:r>
              <a:rPr lang="es-ES" dirty="0">
                <a:solidFill>
                  <a:schemeClr val="bg1"/>
                </a:solidFill>
                <a:latin typeface="Arial Nova Light" panose="020B0304020202020204" pitchFamily="34" charset="0"/>
              </a:rPr>
              <a:t>abitacionales </a:t>
            </a:r>
          </a:p>
          <a:p>
            <a:pPr algn="r"/>
            <a:r>
              <a:rPr lang="es-ES" dirty="0">
                <a:solidFill>
                  <a:schemeClr val="bg1"/>
                </a:solidFill>
                <a:latin typeface="Arial Nova Light" panose="020B0304020202020204" pitchFamily="34" charset="0"/>
              </a:rPr>
              <a:t>por </a:t>
            </a:r>
            <a:r>
              <a:rPr lang="es-ES" sz="20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D</a:t>
            </a:r>
            <a:r>
              <a:rPr lang="es-ES" dirty="0">
                <a:solidFill>
                  <a:schemeClr val="bg1"/>
                </a:solidFill>
                <a:latin typeface="Arial Nova Light" panose="020B0304020202020204" pitchFamily="34" charset="0"/>
              </a:rPr>
              <a:t>eterioro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10" name="CuadroTexto 98">
            <a:extLst>
              <a:ext uri="{FF2B5EF4-FFF2-40B4-BE49-F238E27FC236}">
                <a16:creationId xmlns:a16="http://schemas.microsoft.com/office/drawing/2014/main" id="{41D1DF17-5DCB-7199-32BE-1634490C5166}"/>
              </a:ext>
            </a:extLst>
          </p:cNvPr>
          <p:cNvSpPr txBox="1"/>
          <p:nvPr/>
        </p:nvSpPr>
        <p:spPr>
          <a:xfrm>
            <a:off x="8981401" y="0"/>
            <a:ext cx="3208677" cy="256535"/>
          </a:xfrm>
          <a:prstGeom prst="rect">
            <a:avLst/>
          </a:prstGeom>
          <a:noFill/>
          <a:ln>
            <a:noFill/>
          </a:ln>
        </p:spPr>
        <p:txBody>
          <a:bodyPr wrap="square" lIns="121911" tIns="60955" rIns="121911" bIns="60955" rtlCol="0">
            <a:spAutoFit/>
          </a:bodyPr>
          <a:lstStyle>
            <a:defPPr>
              <a:defRPr lang="es-ES"/>
            </a:defPPr>
            <a:lvl1pPr marL="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6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3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4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6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867" b="1" spc="67" dirty="0">
                <a:solidFill>
                  <a:schemeClr val="bg1"/>
                </a:solidFill>
                <a:latin typeface="Arial Nova Light" panose="020B0304020202020204" pitchFamily="34" charset="0"/>
                <a:cs typeface="Helvetica Neue"/>
              </a:rPr>
              <a:t>BALANCE DE VIVIENDA 2023</a:t>
            </a:r>
          </a:p>
        </p:txBody>
      </p:sp>
    </p:spTree>
    <p:extLst>
      <p:ext uri="{BB962C8B-B14F-4D97-AF65-F5344CB8AC3E}">
        <p14:creationId xmlns:p14="http://schemas.microsoft.com/office/powerpoint/2010/main" val="35257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778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"/>
          <p:cNvSpPr/>
          <p:nvPr/>
        </p:nvSpPr>
        <p:spPr>
          <a:xfrm rot="5400000">
            <a:off x="5903323" y="312148"/>
            <a:ext cx="385355" cy="12192000"/>
          </a:xfrm>
          <a:prstGeom prst="rect">
            <a:avLst/>
          </a:prstGeom>
          <a:solidFill>
            <a:srgbClr val="3778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1" tIns="60955" rIns="121911" bIns="60955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ova Light" panose="020B0304020202020204" pitchFamily="34" charset="0"/>
              <a:ea typeface="+mn-ea"/>
              <a:cs typeface="+mn-cs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9033B84-0F35-3740-7C34-160316581A61}"/>
              </a:ext>
            </a:extLst>
          </p:cNvPr>
          <p:cNvSpPr txBox="1"/>
          <p:nvPr/>
        </p:nvSpPr>
        <p:spPr>
          <a:xfrm>
            <a:off x="4819885" y="5589294"/>
            <a:ext cx="2015610" cy="635018"/>
          </a:xfrm>
          <a:prstGeom prst="rect">
            <a:avLst/>
          </a:prstGeom>
          <a:noFill/>
          <a:ln w="6350">
            <a:solidFill>
              <a:srgbClr val="CDCDCD"/>
            </a:solidFill>
            <a:prstDash val="dash"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Light" panose="020B0304020202020204" pitchFamily="34" charset="0"/>
              <a:ea typeface="+mn-ea"/>
              <a:cs typeface="+mn-cs"/>
            </a:endParaRPr>
          </a:p>
        </p:txBody>
      </p:sp>
      <p:pic>
        <p:nvPicPr>
          <p:cNvPr id="193" name="Imagen 33" descr="logo cchs fondo azul.psd">
            <a:extLst>
              <a:ext uri="{FF2B5EF4-FFF2-40B4-BE49-F238E27FC236}">
                <a16:creationId xmlns:a16="http://schemas.microsoft.com/office/drawing/2014/main" id="{D411EA86-97FA-4AE8-8615-C35B5BBEF5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90428" y="6553484"/>
            <a:ext cx="847069" cy="229075"/>
          </a:xfrm>
          <a:prstGeom prst="rect">
            <a:avLst/>
          </a:prstGeom>
        </p:spPr>
      </p:pic>
      <p:sp>
        <p:nvSpPr>
          <p:cNvPr id="19" name="CuadroTexto 98">
            <a:extLst>
              <a:ext uri="{FF2B5EF4-FFF2-40B4-BE49-F238E27FC236}">
                <a16:creationId xmlns:a16="http://schemas.microsoft.com/office/drawing/2014/main" id="{7EC218CC-8FB7-48B6-972E-893152B24A50}"/>
              </a:ext>
            </a:extLst>
          </p:cNvPr>
          <p:cNvSpPr txBox="1"/>
          <p:nvPr/>
        </p:nvSpPr>
        <p:spPr>
          <a:xfrm>
            <a:off x="8845827" y="0"/>
            <a:ext cx="3344252" cy="389968"/>
          </a:xfrm>
          <a:prstGeom prst="rect">
            <a:avLst/>
          </a:prstGeom>
          <a:noFill/>
          <a:ln>
            <a:noFill/>
          </a:ln>
        </p:spPr>
        <p:txBody>
          <a:bodyPr wrap="square" lIns="121911" tIns="60955" rIns="121911" bIns="60955" rtlCol="0">
            <a:spAutoFit/>
          </a:bodyPr>
          <a:lstStyle>
            <a:defPPr>
              <a:defRPr lang="es-ES"/>
            </a:defPPr>
            <a:lvl1pPr marL="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6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3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4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6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67" b="1" i="0" u="none" strike="noStrike" kern="1200" cap="none" spc="67" normalizeH="0" baseline="0" noProof="0" dirty="0">
                <a:ln>
                  <a:noFill/>
                </a:ln>
                <a:solidFill>
                  <a:srgbClr val="4170A9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Helvetica Neue"/>
              </a:rPr>
              <a:t>BALANCE DE VIVIENDA &amp; ENTORNO URBANO 2023</a:t>
            </a:r>
          </a:p>
          <a:p>
            <a:pPr marL="0" marR="0" lvl="0" indent="0" algn="r" defTabSz="457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867" b="1" i="0" u="none" strike="noStrike" kern="1200" cap="none" spc="67" normalizeH="0" baseline="0" noProof="0" dirty="0">
              <a:ln>
                <a:noFill/>
              </a:ln>
              <a:solidFill>
                <a:srgbClr val="4170A9"/>
              </a:solidFill>
              <a:effectLst/>
              <a:uLnTx/>
              <a:uFillTx/>
              <a:latin typeface="Arial Nova Light" panose="020B0304020202020204" pitchFamily="34" charset="0"/>
              <a:ea typeface="+mn-ea"/>
              <a:cs typeface="Helvetica Neue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91EF4763-A437-49AA-8F25-C8200F4CA86E}"/>
              </a:ext>
            </a:extLst>
          </p:cNvPr>
          <p:cNvSpPr txBox="1"/>
          <p:nvPr/>
        </p:nvSpPr>
        <p:spPr>
          <a:xfrm>
            <a:off x="1" y="898738"/>
            <a:ext cx="121900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Metodología CChC para definir allegamiento 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3F266704-8BC2-651D-ECDF-51EECB8873BA}"/>
              </a:ext>
            </a:extLst>
          </p:cNvPr>
          <p:cNvCxnSpPr>
            <a:cxnSpLocks/>
            <a:stCxn id="15" idx="2"/>
          </p:cNvCxnSpPr>
          <p:nvPr/>
        </p:nvCxnSpPr>
        <p:spPr>
          <a:xfrm>
            <a:off x="6095040" y="2293134"/>
            <a:ext cx="960" cy="549618"/>
          </a:xfrm>
          <a:prstGeom prst="line">
            <a:avLst/>
          </a:prstGeom>
          <a:ln w="6350">
            <a:solidFill>
              <a:srgbClr val="CDCDCD"/>
            </a:solidFill>
            <a:prstDash val="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>
            <a:extLst>
              <a:ext uri="{FF2B5EF4-FFF2-40B4-BE49-F238E27FC236}">
                <a16:creationId xmlns:a16="http://schemas.microsoft.com/office/drawing/2014/main" id="{E21EFCE1-3A38-B4BA-3479-C15B054F1182}"/>
              </a:ext>
            </a:extLst>
          </p:cNvPr>
          <p:cNvSpPr txBox="1"/>
          <p:nvPr/>
        </p:nvSpPr>
        <p:spPr>
          <a:xfrm>
            <a:off x="3922185" y="1893024"/>
            <a:ext cx="4345709" cy="400110"/>
          </a:xfrm>
          <a:prstGeom prst="rect">
            <a:avLst/>
          </a:prstGeom>
          <a:noFill/>
          <a:ln w="6350">
            <a:solidFill>
              <a:srgbClr val="CDCDCD"/>
            </a:solidFill>
            <a:prstDash val="dash"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Requerimientos habitacionales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Light" panose="020B0304020202020204" pitchFamily="34" charset="0"/>
              <a:ea typeface="+mn-ea"/>
              <a:cs typeface="+mn-cs"/>
            </a:endParaRPr>
          </a:p>
        </p:txBody>
      </p:sp>
      <p:pic>
        <p:nvPicPr>
          <p:cNvPr id="9" name="Picture 2" descr="Casa blanca - Iconos gratis de interfaz">
            <a:extLst>
              <a:ext uri="{FF2B5EF4-FFF2-40B4-BE49-F238E27FC236}">
                <a16:creationId xmlns:a16="http://schemas.microsoft.com/office/drawing/2014/main" id="{C5DBD1FD-F2D9-8D72-390E-B5FB323294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886" y="3347577"/>
            <a:ext cx="2680700" cy="2782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A3845B48-F92A-6CD6-644E-A8020D3C2E38}"/>
              </a:ext>
            </a:extLst>
          </p:cNvPr>
          <p:cNvCxnSpPr>
            <a:cxnSpLocks/>
          </p:cNvCxnSpPr>
          <p:nvPr/>
        </p:nvCxnSpPr>
        <p:spPr>
          <a:xfrm flipV="1">
            <a:off x="1329179" y="4900252"/>
            <a:ext cx="2179799" cy="0"/>
          </a:xfrm>
          <a:prstGeom prst="line">
            <a:avLst/>
          </a:prstGeom>
          <a:ln>
            <a:solidFill>
              <a:srgbClr val="CDCDCD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0" name="Gráfico 19" descr="Familia con niña">
            <a:extLst>
              <a:ext uri="{FF2B5EF4-FFF2-40B4-BE49-F238E27FC236}">
                <a16:creationId xmlns:a16="http://schemas.microsoft.com/office/drawing/2014/main" id="{B724DF2D-E63C-7BDC-F605-2ECECAAE74D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076470" y="4012368"/>
            <a:ext cx="914400" cy="914400"/>
          </a:xfrm>
          <a:prstGeom prst="rect">
            <a:avLst/>
          </a:prstGeom>
        </p:spPr>
      </p:pic>
      <p:pic>
        <p:nvPicPr>
          <p:cNvPr id="22" name="Gráfico 21" descr="Hombre con bastón">
            <a:extLst>
              <a:ext uri="{FF2B5EF4-FFF2-40B4-BE49-F238E27FC236}">
                <a16:creationId xmlns:a16="http://schemas.microsoft.com/office/drawing/2014/main" id="{3624AD1C-C40B-7AFD-70DC-01DB74ABD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836558" y="5012930"/>
            <a:ext cx="794620" cy="794620"/>
          </a:xfrm>
          <a:prstGeom prst="rect">
            <a:avLst/>
          </a:prstGeom>
        </p:spPr>
      </p:pic>
      <p:pic>
        <p:nvPicPr>
          <p:cNvPr id="24" name="Gráfico 23" descr="Mujer con bastón">
            <a:extLst>
              <a:ext uri="{FF2B5EF4-FFF2-40B4-BE49-F238E27FC236}">
                <a16:creationId xmlns:a16="http://schemas.microsoft.com/office/drawing/2014/main" id="{32EB9982-280A-410E-2136-4C5BF7A68CB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419078" y="5064096"/>
            <a:ext cx="739152" cy="739152"/>
          </a:xfrm>
          <a:prstGeom prst="rect">
            <a:avLst/>
          </a:prstGeom>
        </p:spPr>
      </p:pic>
      <p:sp>
        <p:nvSpPr>
          <p:cNvPr id="31" name="CuadroTexto 30">
            <a:extLst>
              <a:ext uri="{FF2B5EF4-FFF2-40B4-BE49-F238E27FC236}">
                <a16:creationId xmlns:a16="http://schemas.microsoft.com/office/drawing/2014/main" id="{2D48A7EE-F34E-46F7-E5A4-8F61F8322068}"/>
              </a:ext>
            </a:extLst>
          </p:cNvPr>
          <p:cNvSpPr txBox="1"/>
          <p:nvPr/>
        </p:nvSpPr>
        <p:spPr>
          <a:xfrm>
            <a:off x="4818359" y="3137476"/>
            <a:ext cx="203472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Familias allegadas con hacinamiento</a:t>
            </a: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2A6BA813-BE76-1B4E-58B9-7A6E6979FE51}"/>
              </a:ext>
            </a:extLst>
          </p:cNvPr>
          <p:cNvCxnSpPr>
            <a:cxnSpLocks/>
            <a:stCxn id="10" idx="1"/>
          </p:cNvCxnSpPr>
          <p:nvPr/>
        </p:nvCxnSpPr>
        <p:spPr>
          <a:xfrm flipH="1" flipV="1">
            <a:off x="3684824" y="4807106"/>
            <a:ext cx="1152647" cy="0"/>
          </a:xfrm>
          <a:prstGeom prst="line">
            <a:avLst/>
          </a:prstGeom>
          <a:ln w="6350">
            <a:solidFill>
              <a:srgbClr val="CDCDCD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0DB11E41-4E47-2904-6EB0-21604C72CA19}"/>
              </a:ext>
            </a:extLst>
          </p:cNvPr>
          <p:cNvCxnSpPr>
            <a:cxnSpLocks/>
          </p:cNvCxnSpPr>
          <p:nvPr/>
        </p:nvCxnSpPr>
        <p:spPr>
          <a:xfrm>
            <a:off x="4837471" y="2859235"/>
            <a:ext cx="1257569" cy="0"/>
          </a:xfrm>
          <a:prstGeom prst="line">
            <a:avLst/>
          </a:prstGeom>
          <a:ln w="6350">
            <a:solidFill>
              <a:srgbClr val="CDCDCD"/>
            </a:solidFill>
            <a:prstDash val="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>
            <a:extLst>
              <a:ext uri="{FF2B5EF4-FFF2-40B4-BE49-F238E27FC236}">
                <a16:creationId xmlns:a16="http://schemas.microsoft.com/office/drawing/2014/main" id="{82329854-6329-43A7-E6E1-2B6630F36245}"/>
              </a:ext>
            </a:extLst>
          </p:cNvPr>
          <p:cNvSpPr txBox="1"/>
          <p:nvPr/>
        </p:nvSpPr>
        <p:spPr>
          <a:xfrm>
            <a:off x="491762" y="2659180"/>
            <a:ext cx="4345709" cy="400110"/>
          </a:xfrm>
          <a:prstGeom prst="rect">
            <a:avLst/>
          </a:prstGeom>
          <a:noFill/>
          <a:ln w="6350">
            <a:solidFill>
              <a:srgbClr val="CDCDCD"/>
            </a:solidFill>
            <a:prstDash val="dash"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Familias allegadas - RHA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Light" panose="020B0304020202020204" pitchFamily="34" charset="0"/>
              <a:ea typeface="+mn-ea"/>
              <a:cs typeface="+mn-cs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F2CD6C36-5169-BA5D-5EEF-491A87F4B983}"/>
              </a:ext>
            </a:extLst>
          </p:cNvPr>
          <p:cNvSpPr txBox="1"/>
          <p:nvPr/>
        </p:nvSpPr>
        <p:spPr>
          <a:xfrm>
            <a:off x="4800772" y="4500501"/>
            <a:ext cx="203472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Familias allegadas sin hacinamiento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41DC81B-6619-CEC2-80F3-8F443E1231D5}"/>
              </a:ext>
            </a:extLst>
          </p:cNvPr>
          <p:cNvSpPr txBox="1"/>
          <p:nvPr/>
        </p:nvSpPr>
        <p:spPr>
          <a:xfrm>
            <a:off x="4818358" y="5599414"/>
            <a:ext cx="203472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Familias no allegadas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C0F34CFD-0958-D781-F71B-144C88B198AA}"/>
              </a:ext>
            </a:extLst>
          </p:cNvPr>
          <p:cNvSpPr txBox="1"/>
          <p:nvPr/>
        </p:nvSpPr>
        <p:spPr>
          <a:xfrm>
            <a:off x="4837471" y="3144841"/>
            <a:ext cx="2015610" cy="635018"/>
          </a:xfrm>
          <a:prstGeom prst="rect">
            <a:avLst/>
          </a:prstGeom>
          <a:noFill/>
          <a:ln w="6350">
            <a:solidFill>
              <a:srgbClr val="CDCDCD"/>
            </a:solidFill>
            <a:prstDash val="dash"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Light" panose="020B0304020202020204" pitchFamily="34" charset="0"/>
              <a:ea typeface="+mn-ea"/>
              <a:cs typeface="+mn-cs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C2EB1EE9-3241-BEF9-75C9-8AFD4BF87A4A}"/>
              </a:ext>
            </a:extLst>
          </p:cNvPr>
          <p:cNvSpPr txBox="1"/>
          <p:nvPr/>
        </p:nvSpPr>
        <p:spPr>
          <a:xfrm>
            <a:off x="4837471" y="4497470"/>
            <a:ext cx="2015610" cy="635018"/>
          </a:xfrm>
          <a:prstGeom prst="rect">
            <a:avLst/>
          </a:prstGeom>
          <a:noFill/>
          <a:ln w="6350">
            <a:solidFill>
              <a:srgbClr val="CDCDCD"/>
            </a:solidFill>
            <a:prstDash val="dash"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Light" panose="020B0304020202020204" pitchFamily="34" charset="0"/>
              <a:ea typeface="+mn-ea"/>
              <a:cs typeface="+mn-cs"/>
            </a:endParaRPr>
          </a:p>
        </p:txBody>
      </p:sp>
      <p:pic>
        <p:nvPicPr>
          <p:cNvPr id="18" name="Gráfico 17" descr="Marca de verificación">
            <a:extLst>
              <a:ext uri="{FF2B5EF4-FFF2-40B4-BE49-F238E27FC236}">
                <a16:creationId xmlns:a16="http://schemas.microsoft.com/office/drawing/2014/main" id="{447C9D94-58CE-A169-BD9C-4D896FE333F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8527615" y="3164917"/>
            <a:ext cx="453786" cy="453786"/>
          </a:xfrm>
          <a:prstGeom prst="rect">
            <a:avLst/>
          </a:prstGeom>
        </p:spPr>
      </p:pic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E1EADD54-AEB4-E6B0-7160-86C3B29C565E}"/>
              </a:ext>
            </a:extLst>
          </p:cNvPr>
          <p:cNvCxnSpPr>
            <a:cxnSpLocks/>
          </p:cNvCxnSpPr>
          <p:nvPr/>
        </p:nvCxnSpPr>
        <p:spPr>
          <a:xfrm flipH="1">
            <a:off x="6843524" y="3436640"/>
            <a:ext cx="647167" cy="0"/>
          </a:xfrm>
          <a:prstGeom prst="line">
            <a:avLst/>
          </a:prstGeom>
          <a:ln w="6350">
            <a:solidFill>
              <a:srgbClr val="CDCDCD"/>
            </a:solidFill>
            <a:prstDash val="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uadroTexto 25">
            <a:extLst>
              <a:ext uri="{FF2B5EF4-FFF2-40B4-BE49-F238E27FC236}">
                <a16:creationId xmlns:a16="http://schemas.microsoft.com/office/drawing/2014/main" id="{7D22AB0B-D0D4-9C06-C0B6-CBCFF0DBD8B9}"/>
              </a:ext>
            </a:extLst>
          </p:cNvPr>
          <p:cNvSpPr txBox="1"/>
          <p:nvPr/>
        </p:nvSpPr>
        <p:spPr>
          <a:xfrm>
            <a:off x="7458573" y="3172093"/>
            <a:ext cx="114186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Requerimiento habitacional</a:t>
            </a:r>
          </a:p>
        </p:txBody>
      </p: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D5EF7891-E2CD-295B-0463-0FBE883C03BD}"/>
              </a:ext>
            </a:extLst>
          </p:cNvPr>
          <p:cNvCxnSpPr>
            <a:cxnSpLocks/>
          </p:cNvCxnSpPr>
          <p:nvPr/>
        </p:nvCxnSpPr>
        <p:spPr>
          <a:xfrm flipH="1">
            <a:off x="6859268" y="4814979"/>
            <a:ext cx="323583" cy="0"/>
          </a:xfrm>
          <a:prstGeom prst="line">
            <a:avLst/>
          </a:prstGeom>
          <a:ln w="6350">
            <a:solidFill>
              <a:srgbClr val="CDCDCD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uadroTexto 32">
            <a:extLst>
              <a:ext uri="{FF2B5EF4-FFF2-40B4-BE49-F238E27FC236}">
                <a16:creationId xmlns:a16="http://schemas.microsoft.com/office/drawing/2014/main" id="{A537F7FA-13BB-B9B4-6319-C44558565377}"/>
              </a:ext>
            </a:extLst>
          </p:cNvPr>
          <p:cNvSpPr txBox="1"/>
          <p:nvPr/>
        </p:nvSpPr>
        <p:spPr>
          <a:xfrm>
            <a:off x="7490691" y="3894129"/>
            <a:ext cx="1956010" cy="575542"/>
          </a:xfrm>
          <a:prstGeom prst="rect">
            <a:avLst/>
          </a:prstGeom>
          <a:noFill/>
          <a:ln>
            <a:solidFill>
              <a:srgbClr val="CDCDCD"/>
            </a:solidFill>
            <a:prstDash val="dash"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Familias 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con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 incapacidad financiera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616C7693-69FC-377B-4301-EC28C7D20A89}"/>
              </a:ext>
            </a:extLst>
          </p:cNvPr>
          <p:cNvSpPr txBox="1"/>
          <p:nvPr/>
        </p:nvSpPr>
        <p:spPr>
          <a:xfrm>
            <a:off x="7490691" y="5189188"/>
            <a:ext cx="1956010" cy="523220"/>
          </a:xfrm>
          <a:prstGeom prst="rect">
            <a:avLst/>
          </a:prstGeom>
          <a:noFill/>
          <a:ln>
            <a:solidFill>
              <a:srgbClr val="CDCDCD"/>
            </a:solidFill>
            <a:prstDash val="dash"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Familias 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sin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 incapacidad financiera</a:t>
            </a:r>
          </a:p>
        </p:txBody>
      </p: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791FAF43-AA8B-9636-2C1A-816FC887C6FC}"/>
              </a:ext>
            </a:extLst>
          </p:cNvPr>
          <p:cNvCxnSpPr>
            <a:cxnSpLocks/>
          </p:cNvCxnSpPr>
          <p:nvPr/>
        </p:nvCxnSpPr>
        <p:spPr>
          <a:xfrm flipH="1">
            <a:off x="7167107" y="4180822"/>
            <a:ext cx="9442" cy="1282677"/>
          </a:xfrm>
          <a:prstGeom prst="line">
            <a:avLst/>
          </a:prstGeom>
          <a:ln w="6350">
            <a:solidFill>
              <a:srgbClr val="CDCDCD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5724CD55-5AA0-6891-A4A1-66843AD0D081}"/>
              </a:ext>
            </a:extLst>
          </p:cNvPr>
          <p:cNvCxnSpPr>
            <a:cxnSpLocks/>
          </p:cNvCxnSpPr>
          <p:nvPr/>
        </p:nvCxnSpPr>
        <p:spPr>
          <a:xfrm flipH="1">
            <a:off x="7172913" y="4192315"/>
            <a:ext cx="323583" cy="0"/>
          </a:xfrm>
          <a:prstGeom prst="line">
            <a:avLst/>
          </a:prstGeom>
          <a:ln w="6350">
            <a:solidFill>
              <a:srgbClr val="CDCDCD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2411A461-C0CF-7730-0B90-9C18F6AB5DEC}"/>
              </a:ext>
            </a:extLst>
          </p:cNvPr>
          <p:cNvCxnSpPr>
            <a:cxnSpLocks/>
          </p:cNvCxnSpPr>
          <p:nvPr/>
        </p:nvCxnSpPr>
        <p:spPr>
          <a:xfrm flipH="1">
            <a:off x="7173734" y="5463499"/>
            <a:ext cx="323583" cy="0"/>
          </a:xfrm>
          <a:prstGeom prst="line">
            <a:avLst/>
          </a:prstGeom>
          <a:ln w="6350">
            <a:solidFill>
              <a:srgbClr val="CDCDCD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Gráfico 42" descr="Cerrar">
            <a:extLst>
              <a:ext uri="{FF2B5EF4-FFF2-40B4-BE49-F238E27FC236}">
                <a16:creationId xmlns:a16="http://schemas.microsoft.com/office/drawing/2014/main" id="{73896AB6-E3CE-E14D-299D-4F4AC2C003D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1472276" y="5198397"/>
            <a:ext cx="412533" cy="412533"/>
          </a:xfrm>
          <a:prstGeom prst="rect">
            <a:avLst/>
          </a:prstGeom>
        </p:spPr>
      </p:pic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8722DF56-AEE3-11D4-41FF-ABD3478B4EA3}"/>
              </a:ext>
            </a:extLst>
          </p:cNvPr>
          <p:cNvCxnSpPr>
            <a:cxnSpLocks/>
          </p:cNvCxnSpPr>
          <p:nvPr/>
        </p:nvCxnSpPr>
        <p:spPr>
          <a:xfrm flipH="1">
            <a:off x="9446701" y="5348013"/>
            <a:ext cx="584826" cy="0"/>
          </a:xfrm>
          <a:prstGeom prst="line">
            <a:avLst/>
          </a:prstGeom>
          <a:ln w="6350">
            <a:solidFill>
              <a:srgbClr val="CDCDCD"/>
            </a:solidFill>
            <a:prstDash val="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uadroTexto 44">
            <a:extLst>
              <a:ext uri="{FF2B5EF4-FFF2-40B4-BE49-F238E27FC236}">
                <a16:creationId xmlns:a16="http://schemas.microsoft.com/office/drawing/2014/main" id="{52766C0F-EDE5-6D26-F0E8-C5F1F491929A}"/>
              </a:ext>
            </a:extLst>
          </p:cNvPr>
          <p:cNvSpPr txBox="1"/>
          <p:nvPr/>
        </p:nvSpPr>
        <p:spPr>
          <a:xfrm>
            <a:off x="10028214" y="5166383"/>
            <a:ext cx="15229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No es requerimiento habitacional</a:t>
            </a:r>
          </a:p>
        </p:txBody>
      </p:sp>
      <p:pic>
        <p:nvPicPr>
          <p:cNvPr id="48" name="Gráfico 47" descr="Marca de verificación">
            <a:extLst>
              <a:ext uri="{FF2B5EF4-FFF2-40B4-BE49-F238E27FC236}">
                <a16:creationId xmlns:a16="http://schemas.microsoft.com/office/drawing/2014/main" id="{E7C33223-F20A-12C0-D218-B2CF5EE40F2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1084734" y="3999554"/>
            <a:ext cx="453786" cy="453786"/>
          </a:xfrm>
          <a:prstGeom prst="rect">
            <a:avLst/>
          </a:prstGeom>
        </p:spPr>
      </p:pic>
      <p:sp>
        <p:nvSpPr>
          <p:cNvPr id="49" name="CuadroTexto 48">
            <a:extLst>
              <a:ext uri="{FF2B5EF4-FFF2-40B4-BE49-F238E27FC236}">
                <a16:creationId xmlns:a16="http://schemas.microsoft.com/office/drawing/2014/main" id="{440BEF76-75C4-A053-0CA0-7E6E853D8230}"/>
              </a:ext>
            </a:extLst>
          </p:cNvPr>
          <p:cNvSpPr txBox="1"/>
          <p:nvPr/>
        </p:nvSpPr>
        <p:spPr>
          <a:xfrm>
            <a:off x="10015692" y="4006730"/>
            <a:ext cx="114186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+mn-cs"/>
              </a:rPr>
              <a:t>Requerimiento habitacional</a:t>
            </a:r>
          </a:p>
        </p:txBody>
      </p:sp>
      <p:cxnSp>
        <p:nvCxnSpPr>
          <p:cNvPr id="55" name="Conector recto 54">
            <a:extLst>
              <a:ext uri="{FF2B5EF4-FFF2-40B4-BE49-F238E27FC236}">
                <a16:creationId xmlns:a16="http://schemas.microsoft.com/office/drawing/2014/main" id="{0C50046F-E367-9EAC-B3EE-D229CD535D51}"/>
              </a:ext>
            </a:extLst>
          </p:cNvPr>
          <p:cNvCxnSpPr>
            <a:cxnSpLocks/>
          </p:cNvCxnSpPr>
          <p:nvPr/>
        </p:nvCxnSpPr>
        <p:spPr>
          <a:xfrm flipH="1">
            <a:off x="9443388" y="4233383"/>
            <a:ext cx="584826" cy="0"/>
          </a:xfrm>
          <a:prstGeom prst="line">
            <a:avLst/>
          </a:prstGeom>
          <a:ln w="6350">
            <a:solidFill>
              <a:srgbClr val="CDCDCD"/>
            </a:solidFill>
            <a:prstDash val="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B5DC5157-BB65-76DD-D4DE-D3337BF222A3}"/>
              </a:ext>
            </a:extLst>
          </p:cNvPr>
          <p:cNvCxnSpPr>
            <a:cxnSpLocks/>
          </p:cNvCxnSpPr>
          <p:nvPr/>
        </p:nvCxnSpPr>
        <p:spPr>
          <a:xfrm flipH="1">
            <a:off x="4162425" y="3436640"/>
            <a:ext cx="653447" cy="0"/>
          </a:xfrm>
          <a:prstGeom prst="line">
            <a:avLst/>
          </a:prstGeom>
          <a:ln w="6350">
            <a:solidFill>
              <a:srgbClr val="CDCDCD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cto 57">
            <a:extLst>
              <a:ext uri="{FF2B5EF4-FFF2-40B4-BE49-F238E27FC236}">
                <a16:creationId xmlns:a16="http://schemas.microsoft.com/office/drawing/2014/main" id="{7E3CEEE6-66CA-11F3-821E-F71ED155D296}"/>
              </a:ext>
            </a:extLst>
          </p:cNvPr>
          <p:cNvCxnSpPr>
            <a:cxnSpLocks/>
          </p:cNvCxnSpPr>
          <p:nvPr/>
        </p:nvCxnSpPr>
        <p:spPr>
          <a:xfrm flipH="1">
            <a:off x="4162425" y="5891150"/>
            <a:ext cx="653447" cy="0"/>
          </a:xfrm>
          <a:prstGeom prst="line">
            <a:avLst/>
          </a:prstGeom>
          <a:ln w="6350">
            <a:solidFill>
              <a:srgbClr val="CDCDCD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cto 58">
            <a:extLst>
              <a:ext uri="{FF2B5EF4-FFF2-40B4-BE49-F238E27FC236}">
                <a16:creationId xmlns:a16="http://schemas.microsoft.com/office/drawing/2014/main" id="{D6B9ADEA-E4B6-1CC3-2E1B-56AAAAE55A72}"/>
              </a:ext>
            </a:extLst>
          </p:cNvPr>
          <p:cNvCxnSpPr>
            <a:cxnSpLocks/>
          </p:cNvCxnSpPr>
          <p:nvPr/>
        </p:nvCxnSpPr>
        <p:spPr>
          <a:xfrm>
            <a:off x="4162425" y="3460641"/>
            <a:ext cx="0" cy="2430509"/>
          </a:xfrm>
          <a:prstGeom prst="line">
            <a:avLst/>
          </a:prstGeom>
          <a:ln w="6350">
            <a:solidFill>
              <a:srgbClr val="CDCDCD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708C7FE-9274-29ED-2611-92FF8BFFAF57}"/>
              </a:ext>
            </a:extLst>
          </p:cNvPr>
          <p:cNvSpPr txBox="1"/>
          <p:nvPr/>
        </p:nvSpPr>
        <p:spPr>
          <a:xfrm>
            <a:off x="4854859" y="3780392"/>
            <a:ext cx="232799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200" dirty="0">
                <a:solidFill>
                  <a:schemeClr val="bg1"/>
                </a:solidFill>
                <a:latin typeface="Arial Nova Light" panose="020B0304020202020204" pitchFamily="34" charset="0"/>
              </a:rPr>
              <a:t>2,5 personas por cada </a:t>
            </a:r>
          </a:p>
          <a:p>
            <a:r>
              <a:rPr lang="es-ES" sz="1200" dirty="0">
                <a:solidFill>
                  <a:schemeClr val="bg1"/>
                </a:solidFill>
                <a:latin typeface="Arial Nova Light" panose="020B0304020202020204" pitchFamily="34" charset="0"/>
              </a:rPr>
              <a:t>habitación destinada a dormitorio.</a:t>
            </a:r>
            <a:endParaRPr lang="es-CL" sz="1200" dirty="0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24931989-54E3-0AEE-9400-735F5E287BFD}"/>
              </a:ext>
            </a:extLst>
          </p:cNvPr>
          <p:cNvSpPr txBox="1"/>
          <p:nvPr/>
        </p:nvSpPr>
        <p:spPr>
          <a:xfrm>
            <a:off x="7417549" y="4480520"/>
            <a:ext cx="374001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200" dirty="0">
                <a:solidFill>
                  <a:schemeClr val="bg1"/>
                </a:solidFill>
                <a:latin typeface="Arial Nova Light" panose="020B0304020202020204" pitchFamily="34" charset="0"/>
              </a:rPr>
              <a:t>Ingreso familiar &lt; acceder a un arriendo formal y adecuado a sus necesidades habitacionales, dentro de la comuna actual de residencia. </a:t>
            </a:r>
            <a:endParaRPr lang="es-CL" sz="1200" dirty="0"/>
          </a:p>
        </p:txBody>
      </p:sp>
      <p:sp>
        <p:nvSpPr>
          <p:cNvPr id="21" name="CuadroTexto 98">
            <a:extLst>
              <a:ext uri="{FF2B5EF4-FFF2-40B4-BE49-F238E27FC236}">
                <a16:creationId xmlns:a16="http://schemas.microsoft.com/office/drawing/2014/main" id="{343A4F9A-C78E-2539-66F0-50E5677A07F6}"/>
              </a:ext>
            </a:extLst>
          </p:cNvPr>
          <p:cNvSpPr txBox="1"/>
          <p:nvPr/>
        </p:nvSpPr>
        <p:spPr>
          <a:xfrm>
            <a:off x="8981401" y="0"/>
            <a:ext cx="3208677" cy="256535"/>
          </a:xfrm>
          <a:prstGeom prst="rect">
            <a:avLst/>
          </a:prstGeom>
          <a:noFill/>
          <a:ln>
            <a:noFill/>
          </a:ln>
        </p:spPr>
        <p:txBody>
          <a:bodyPr wrap="square" lIns="121911" tIns="60955" rIns="121911" bIns="60955" rtlCol="0">
            <a:spAutoFit/>
          </a:bodyPr>
          <a:lstStyle>
            <a:defPPr>
              <a:defRPr lang="es-ES"/>
            </a:defPPr>
            <a:lvl1pPr marL="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6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3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4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6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867" b="1" spc="67" dirty="0">
                <a:solidFill>
                  <a:schemeClr val="bg1"/>
                </a:solidFill>
                <a:latin typeface="Arial Nova Light" panose="020B0304020202020204" pitchFamily="34" charset="0"/>
                <a:cs typeface="Helvetica Neue"/>
              </a:rPr>
              <a:t>BALANCE DE VIVIENDA 2023</a:t>
            </a:r>
          </a:p>
        </p:txBody>
      </p:sp>
    </p:spTree>
    <p:extLst>
      <p:ext uri="{BB962C8B-B14F-4D97-AF65-F5344CB8AC3E}">
        <p14:creationId xmlns:p14="http://schemas.microsoft.com/office/powerpoint/2010/main" val="2710175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778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"/>
          <p:cNvSpPr/>
          <p:nvPr/>
        </p:nvSpPr>
        <p:spPr>
          <a:xfrm rot="5400000">
            <a:off x="5903323" y="569323"/>
            <a:ext cx="385355" cy="12192000"/>
          </a:xfrm>
          <a:prstGeom prst="rect">
            <a:avLst/>
          </a:prstGeom>
          <a:solidFill>
            <a:srgbClr val="3778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1" tIns="60955" rIns="121911" bIns="60955" rtlCol="0" anchor="ctr"/>
          <a:lstStyle/>
          <a:p>
            <a:pPr algn="ctr"/>
            <a:endParaRPr lang="es-CL" sz="2400" dirty="0">
              <a:solidFill>
                <a:schemeClr val="tx1"/>
              </a:solidFill>
              <a:latin typeface="Arial Nova Light" panose="020B0304020202020204" pitchFamily="34" charset="0"/>
            </a:endParaRPr>
          </a:p>
        </p:txBody>
      </p:sp>
      <p:pic>
        <p:nvPicPr>
          <p:cNvPr id="193" name="Imagen 33" descr="logo cchs fondo azul.psd">
            <a:extLst>
              <a:ext uri="{FF2B5EF4-FFF2-40B4-BE49-F238E27FC236}">
                <a16:creationId xmlns:a16="http://schemas.microsoft.com/office/drawing/2014/main" id="{D411EA86-97FA-4AE8-8615-C35B5BBEF5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90428" y="6553484"/>
            <a:ext cx="847069" cy="229075"/>
          </a:xfrm>
          <a:prstGeom prst="rect">
            <a:avLst/>
          </a:prstGeom>
        </p:spPr>
      </p:pic>
      <p:sp>
        <p:nvSpPr>
          <p:cNvPr id="19" name="CuadroTexto 98">
            <a:extLst>
              <a:ext uri="{FF2B5EF4-FFF2-40B4-BE49-F238E27FC236}">
                <a16:creationId xmlns:a16="http://schemas.microsoft.com/office/drawing/2014/main" id="{7EC218CC-8FB7-48B6-972E-893152B24A50}"/>
              </a:ext>
            </a:extLst>
          </p:cNvPr>
          <p:cNvSpPr txBox="1"/>
          <p:nvPr/>
        </p:nvSpPr>
        <p:spPr>
          <a:xfrm>
            <a:off x="8845827" y="0"/>
            <a:ext cx="3344252" cy="389968"/>
          </a:xfrm>
          <a:prstGeom prst="rect">
            <a:avLst/>
          </a:prstGeom>
          <a:noFill/>
          <a:ln>
            <a:noFill/>
          </a:ln>
        </p:spPr>
        <p:txBody>
          <a:bodyPr wrap="square" lIns="121911" tIns="60955" rIns="121911" bIns="60955" rtlCol="0">
            <a:spAutoFit/>
          </a:bodyPr>
          <a:lstStyle>
            <a:defPPr>
              <a:defRPr lang="es-ES"/>
            </a:defPPr>
            <a:lvl1pPr marL="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6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3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4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6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867" b="1" spc="67" dirty="0">
                <a:solidFill>
                  <a:srgbClr val="4170A9"/>
                </a:solidFill>
                <a:latin typeface="Arial Nova Light" panose="020B0304020202020204" pitchFamily="34" charset="0"/>
                <a:cs typeface="Helvetica Neue"/>
              </a:rPr>
              <a:t>BALANCE DE VIVIENDA &amp; ENTORNO URBANO 2023</a:t>
            </a:r>
          </a:p>
          <a:p>
            <a:pPr algn="r"/>
            <a:endParaRPr lang="es-ES" sz="867" b="1" spc="67" dirty="0">
              <a:solidFill>
                <a:srgbClr val="4170A9"/>
              </a:solidFill>
              <a:latin typeface="Arial Nova Light" panose="020B0304020202020204" pitchFamily="34" charset="0"/>
              <a:cs typeface="Helvetica Neue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91EF4763-A437-49AA-8F25-C8200F4CA86E}"/>
              </a:ext>
            </a:extLst>
          </p:cNvPr>
          <p:cNvSpPr txBox="1"/>
          <p:nvPr/>
        </p:nvSpPr>
        <p:spPr>
          <a:xfrm>
            <a:off x="1" y="898738"/>
            <a:ext cx="121900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0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Metodología CChC para definir allegamiento 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3F266704-8BC2-651D-ECDF-51EECB8873BA}"/>
              </a:ext>
            </a:extLst>
          </p:cNvPr>
          <p:cNvCxnSpPr>
            <a:cxnSpLocks/>
            <a:stCxn id="15" idx="2"/>
          </p:cNvCxnSpPr>
          <p:nvPr/>
        </p:nvCxnSpPr>
        <p:spPr>
          <a:xfrm>
            <a:off x="6095040" y="2293134"/>
            <a:ext cx="960" cy="549618"/>
          </a:xfrm>
          <a:prstGeom prst="line">
            <a:avLst/>
          </a:prstGeom>
          <a:ln w="6350">
            <a:solidFill>
              <a:srgbClr val="CDCDCD"/>
            </a:solidFill>
            <a:prstDash val="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>
            <a:extLst>
              <a:ext uri="{FF2B5EF4-FFF2-40B4-BE49-F238E27FC236}">
                <a16:creationId xmlns:a16="http://schemas.microsoft.com/office/drawing/2014/main" id="{E21EFCE1-3A38-B4BA-3479-C15B054F1182}"/>
              </a:ext>
            </a:extLst>
          </p:cNvPr>
          <p:cNvSpPr txBox="1"/>
          <p:nvPr/>
        </p:nvSpPr>
        <p:spPr>
          <a:xfrm>
            <a:off x="3922185" y="1893024"/>
            <a:ext cx="4345709" cy="400110"/>
          </a:xfrm>
          <a:prstGeom prst="rect">
            <a:avLst/>
          </a:prstGeom>
          <a:noFill/>
          <a:ln w="6350">
            <a:solidFill>
              <a:srgbClr val="CDCDCD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Requerimientos habitacionales</a:t>
            </a:r>
            <a:endParaRPr lang="es-ES" dirty="0">
              <a:solidFill>
                <a:schemeClr val="bg1"/>
              </a:solidFill>
              <a:latin typeface="Arial Nova Light" panose="020B0304020202020204" pitchFamily="34" charset="0"/>
            </a:endParaRP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2A6BA813-BE76-1B4E-58B9-7A6E6979FE51}"/>
              </a:ext>
            </a:extLst>
          </p:cNvPr>
          <p:cNvCxnSpPr>
            <a:cxnSpLocks/>
          </p:cNvCxnSpPr>
          <p:nvPr/>
        </p:nvCxnSpPr>
        <p:spPr>
          <a:xfrm flipH="1">
            <a:off x="3508978" y="4567058"/>
            <a:ext cx="1242131" cy="0"/>
          </a:xfrm>
          <a:prstGeom prst="line">
            <a:avLst/>
          </a:prstGeom>
          <a:ln w="6350">
            <a:solidFill>
              <a:srgbClr val="CDCDCD"/>
            </a:solidFill>
            <a:prstDash val="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Icono Arruinar, edificio, casa, roto en Homeless">
            <a:extLst>
              <a:ext uri="{FF2B5EF4-FFF2-40B4-BE49-F238E27FC236}">
                <a16:creationId xmlns:a16="http://schemas.microsoft.com/office/drawing/2014/main" id="{3AD25AEB-BCE4-6DA5-E55E-F6952FDBF0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580" y="3326375"/>
            <a:ext cx="2591202" cy="259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8BDA75EB-B62B-26A1-A64A-5DD83EAD6880}"/>
              </a:ext>
            </a:extLst>
          </p:cNvPr>
          <p:cNvSpPr txBox="1"/>
          <p:nvPr/>
        </p:nvSpPr>
        <p:spPr>
          <a:xfrm>
            <a:off x="7376467" y="2642697"/>
            <a:ext cx="4345709" cy="400110"/>
          </a:xfrm>
          <a:prstGeom prst="rect">
            <a:avLst/>
          </a:prstGeom>
          <a:noFill/>
          <a:ln w="6350">
            <a:solidFill>
              <a:srgbClr val="CDCDCD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Viviendas deterioradas - RHD</a:t>
            </a:r>
            <a:endParaRPr lang="es-ES" dirty="0">
              <a:solidFill>
                <a:schemeClr val="bg1"/>
              </a:solidFill>
              <a:latin typeface="Arial Nova Light" panose="020B0304020202020204" pitchFamily="34" charset="0"/>
            </a:endParaRP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AE921549-D4BD-8E0B-D8F2-9D643D4F21C1}"/>
              </a:ext>
            </a:extLst>
          </p:cNvPr>
          <p:cNvCxnSpPr>
            <a:cxnSpLocks/>
          </p:cNvCxnSpPr>
          <p:nvPr/>
        </p:nvCxnSpPr>
        <p:spPr>
          <a:xfrm flipH="1">
            <a:off x="6095040" y="2859235"/>
            <a:ext cx="1260000" cy="0"/>
          </a:xfrm>
          <a:prstGeom prst="line">
            <a:avLst/>
          </a:prstGeom>
          <a:ln w="6350">
            <a:solidFill>
              <a:srgbClr val="CDCDCD"/>
            </a:solidFill>
            <a:prstDash val="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FF887474-EC25-C804-3FB6-2C09E5264E91}"/>
              </a:ext>
            </a:extLst>
          </p:cNvPr>
          <p:cNvSpPr txBox="1"/>
          <p:nvPr/>
        </p:nvSpPr>
        <p:spPr>
          <a:xfrm>
            <a:off x="4818361" y="3173069"/>
            <a:ext cx="6899066" cy="2949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solidFill>
                  <a:schemeClr val="bg1"/>
                </a:solidFill>
                <a:latin typeface="Arial Nova Light" panose="020B0304020202020204" pitchFamily="34" charset="0"/>
              </a:rPr>
              <a:t>Considera hogares que habiten una vivienda deficitaria en calidad-materialidad de los muros o por su tipo (carpas, mediaguas, etc.)*. </a:t>
            </a:r>
          </a:p>
          <a:p>
            <a:pPr algn="just"/>
            <a:endParaRPr lang="es-ES" sz="1400" dirty="0">
              <a:solidFill>
                <a:schemeClr val="bg1"/>
              </a:solidFill>
              <a:latin typeface="Arial Nova Light" panose="020B03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chemeClr val="bg1"/>
                </a:solidFill>
                <a:latin typeface="Arial Nova Light" panose="020B0304020202020204" pitchFamily="34" charset="0"/>
              </a:rPr>
              <a:t>Calidad</a:t>
            </a:r>
            <a:r>
              <a:rPr lang="es-ES" dirty="0">
                <a:solidFill>
                  <a:schemeClr val="bg1"/>
                </a:solidFill>
                <a:latin typeface="Arial Nova Light" panose="020B0304020202020204" pitchFamily="34" charset="0"/>
              </a:rPr>
              <a:t>: mal estado de conservación de los muros.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chemeClr val="bg1"/>
                </a:solidFill>
                <a:latin typeface="Arial Nova Light" panose="020B0304020202020204" pitchFamily="34" charset="0"/>
              </a:rPr>
              <a:t>Materiales</a:t>
            </a:r>
            <a:r>
              <a:rPr lang="es-ES" dirty="0">
                <a:solidFill>
                  <a:schemeClr val="bg1"/>
                </a:solidFill>
                <a:latin typeface="Arial Nova Light" panose="020B0304020202020204" pitchFamily="34" charset="0"/>
              </a:rPr>
              <a:t>: muros precarios o de desecho (cartón, sacos, </a:t>
            </a:r>
            <a:r>
              <a:rPr lang="es-ES" dirty="0" err="1">
                <a:solidFill>
                  <a:schemeClr val="bg1"/>
                </a:solidFill>
                <a:latin typeface="Arial Nova Light" panose="020B0304020202020204" pitchFamily="34" charset="0"/>
              </a:rPr>
              <a:t>etc</a:t>
            </a:r>
            <a:r>
              <a:rPr lang="es-ES" dirty="0">
                <a:solidFill>
                  <a:schemeClr val="bg1"/>
                </a:solidFill>
                <a:latin typeface="Arial Nova Light" panose="020B0304020202020204" pitchFamily="34" charset="0"/>
              </a:rPr>
              <a:t>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bg1"/>
                </a:solidFill>
                <a:latin typeface="Arial Nova Light" panose="020B0304020202020204" pitchFamily="34" charset="0"/>
              </a:rPr>
              <a:t>Mediagua, mejora o vivienda de emergencia.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bg1"/>
                </a:solidFill>
                <a:latin typeface="Arial Nova Light" panose="020B0304020202020204" pitchFamily="34" charset="0"/>
              </a:rPr>
              <a:t>Rancho o choza.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bg1"/>
                </a:solidFill>
                <a:latin typeface="Arial Nova Light" panose="020B0304020202020204" pitchFamily="34" charset="0"/>
              </a:rPr>
              <a:t>Vivienda precaria de materiales reutilizados.</a:t>
            </a:r>
            <a:endParaRPr lang="es-ES" b="1" dirty="0">
              <a:solidFill>
                <a:schemeClr val="bg1"/>
              </a:solidFill>
              <a:latin typeface="Arial Nova Light" panose="020B0304020202020204" pitchFamily="34" charset="0"/>
            </a:endParaRPr>
          </a:p>
        </p:txBody>
      </p:sp>
      <p:sp>
        <p:nvSpPr>
          <p:cNvPr id="2" name="34 CuadroTexto">
            <a:extLst>
              <a:ext uri="{FF2B5EF4-FFF2-40B4-BE49-F238E27FC236}">
                <a16:creationId xmlns:a16="http://schemas.microsoft.com/office/drawing/2014/main" id="{FB4F6315-94E6-876D-A968-2A8DED35E406}"/>
              </a:ext>
            </a:extLst>
          </p:cNvPr>
          <p:cNvSpPr txBox="1"/>
          <p:nvPr/>
        </p:nvSpPr>
        <p:spPr>
          <a:xfrm>
            <a:off x="267154" y="6571935"/>
            <a:ext cx="10437197" cy="215444"/>
          </a:xfrm>
          <a:prstGeom prst="rect">
            <a:avLst/>
          </a:prstGeom>
          <a:noFill/>
          <a:ln w="6350">
            <a:solidFill>
              <a:srgbClr val="CDCDCD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800" dirty="0">
                <a:solidFill>
                  <a:schemeClr val="bg1"/>
                </a:solidFill>
                <a:latin typeface="Arial Nova Light" panose="020B0304020202020204" pitchFamily="34" charset="0"/>
              </a:rPr>
              <a:t>*</a:t>
            </a:r>
            <a:r>
              <a:rPr lang="es-CL" sz="800" dirty="0">
                <a:solidFill>
                  <a:schemeClr val="bg1"/>
                </a:solidFill>
                <a:latin typeface="Arial Nova Light" panose="020B0304020202020204" pitchFamily="34" charset="0"/>
              </a:rPr>
              <a:t>Nota: </a:t>
            </a:r>
            <a:r>
              <a:rPr lang="es-ES" sz="800" dirty="0">
                <a:solidFill>
                  <a:schemeClr val="bg1"/>
                </a:solidFill>
                <a:latin typeface="Arial Nova Light" panose="020B0304020202020204" pitchFamily="34" charset="0"/>
              </a:rPr>
              <a:t>No se consideran los requerimientos habitacionales que podrían ser superados con la mejora, ampliación o reparación de la vivienda actual, dado que la naturaleza de esta problemática es distinta a la del déficit cuantitativo.</a:t>
            </a:r>
            <a:r>
              <a:rPr lang="es-CL" sz="800" dirty="0">
                <a:solidFill>
                  <a:schemeClr val="bg1"/>
                </a:solidFill>
                <a:latin typeface="Arial Nova Light" panose="020B0304020202020204" pitchFamily="34" charset="0"/>
              </a:rPr>
              <a:t> </a:t>
            </a:r>
            <a:endParaRPr lang="es-CL" sz="800" dirty="0">
              <a:solidFill>
                <a:srgbClr val="FF0000"/>
              </a:solidFill>
              <a:latin typeface="Arial Nova Light" panose="020B0304020202020204" pitchFamily="34" charset="0"/>
            </a:endParaRPr>
          </a:p>
        </p:txBody>
      </p:sp>
      <p:sp>
        <p:nvSpPr>
          <p:cNvPr id="10" name="CuadroTexto 98">
            <a:extLst>
              <a:ext uri="{FF2B5EF4-FFF2-40B4-BE49-F238E27FC236}">
                <a16:creationId xmlns:a16="http://schemas.microsoft.com/office/drawing/2014/main" id="{E3F57E25-9195-2171-C8AF-F9066C5CCB87}"/>
              </a:ext>
            </a:extLst>
          </p:cNvPr>
          <p:cNvSpPr txBox="1"/>
          <p:nvPr/>
        </p:nvSpPr>
        <p:spPr>
          <a:xfrm>
            <a:off x="8981401" y="0"/>
            <a:ext cx="3208677" cy="256535"/>
          </a:xfrm>
          <a:prstGeom prst="rect">
            <a:avLst/>
          </a:prstGeom>
          <a:noFill/>
          <a:ln>
            <a:noFill/>
          </a:ln>
        </p:spPr>
        <p:txBody>
          <a:bodyPr wrap="square" lIns="121911" tIns="60955" rIns="121911" bIns="60955" rtlCol="0">
            <a:spAutoFit/>
          </a:bodyPr>
          <a:lstStyle>
            <a:defPPr>
              <a:defRPr lang="es-ES"/>
            </a:defPPr>
            <a:lvl1pPr marL="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6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3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4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6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867" b="1" spc="67" dirty="0">
                <a:solidFill>
                  <a:schemeClr val="bg1"/>
                </a:solidFill>
                <a:latin typeface="Arial Nova Light" panose="020B0304020202020204" pitchFamily="34" charset="0"/>
                <a:cs typeface="Helvetica Neue"/>
              </a:rPr>
              <a:t>BALANCE DE VIVIENDA 2023</a:t>
            </a:r>
          </a:p>
        </p:txBody>
      </p:sp>
    </p:spTree>
    <p:extLst>
      <p:ext uri="{BB962C8B-B14F-4D97-AF65-F5344CB8AC3E}">
        <p14:creationId xmlns:p14="http://schemas.microsoft.com/office/powerpoint/2010/main" val="629787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"/>
          <p:cNvSpPr/>
          <p:nvPr/>
        </p:nvSpPr>
        <p:spPr>
          <a:xfrm rot="5400000">
            <a:off x="5903323" y="569323"/>
            <a:ext cx="385355" cy="12192000"/>
          </a:xfrm>
          <a:prstGeom prst="rect">
            <a:avLst/>
          </a:prstGeom>
          <a:solidFill>
            <a:srgbClr val="3778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1" tIns="60955" rIns="121911" bIns="60955" rtlCol="0" anchor="ctr"/>
          <a:lstStyle/>
          <a:p>
            <a:pPr algn="ctr"/>
            <a:endParaRPr lang="es-CL" sz="2400" dirty="0">
              <a:solidFill>
                <a:schemeClr val="tx1"/>
              </a:solidFill>
              <a:latin typeface="Arial Nova Light" panose="020B0304020202020204" pitchFamily="34" charset="0"/>
            </a:endParaRPr>
          </a:p>
        </p:txBody>
      </p:sp>
      <p:pic>
        <p:nvPicPr>
          <p:cNvPr id="193" name="Imagen 33" descr="logo cchs fondo azul.psd">
            <a:extLst>
              <a:ext uri="{FF2B5EF4-FFF2-40B4-BE49-F238E27FC236}">
                <a16:creationId xmlns:a16="http://schemas.microsoft.com/office/drawing/2014/main" id="{D411EA86-97FA-4AE8-8615-C35B5BBEF5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90428" y="6553484"/>
            <a:ext cx="847069" cy="229075"/>
          </a:xfrm>
          <a:prstGeom prst="rect">
            <a:avLst/>
          </a:prstGeom>
        </p:spPr>
      </p:pic>
      <p:sp>
        <p:nvSpPr>
          <p:cNvPr id="9" name="31 CuadroTexto">
            <a:extLst>
              <a:ext uri="{FF2B5EF4-FFF2-40B4-BE49-F238E27FC236}">
                <a16:creationId xmlns:a16="http://schemas.microsoft.com/office/drawing/2014/main" id="{784E349F-888C-F4CD-1920-35347D44C5F7}"/>
              </a:ext>
            </a:extLst>
          </p:cNvPr>
          <p:cNvSpPr txBox="1"/>
          <p:nvPr/>
        </p:nvSpPr>
        <p:spPr>
          <a:xfrm>
            <a:off x="4217845" y="2612779"/>
            <a:ext cx="3756310" cy="807907"/>
          </a:xfrm>
          <a:prstGeom prst="rect">
            <a:avLst/>
          </a:prstGeom>
          <a:noFill/>
        </p:spPr>
        <p:txBody>
          <a:bodyPr wrap="square" lIns="68575" tIns="34287" rIns="68575" bIns="34287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1200" cap="none" spc="30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uLnTx/>
                <a:uFillTx/>
                <a:latin typeface="Arial Nova Light" panose="020B0304020202020204" pitchFamily="34" charset="0"/>
                <a:cs typeface="Segoe UI Light" panose="020B0502040204020203" pitchFamily="34" charset="0"/>
              </a:rPr>
              <a:t>PRINCIPALES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1200" cap="none" spc="300" normalizeH="0" baseline="0" noProof="0" dirty="0">
                <a:ln>
                  <a:noFill/>
                </a:ln>
                <a:solidFill>
                  <a:srgbClr val="3778A3"/>
                </a:solidFill>
                <a:effectLst/>
                <a:uLnTx/>
                <a:uFillTx/>
                <a:latin typeface="Arial Nova Light" panose="020B0304020202020204" pitchFamily="34" charset="0"/>
                <a:cs typeface="Segoe UI Light" panose="020B0502040204020203" pitchFamily="34" charset="0"/>
              </a:rPr>
              <a:t>RESULTADOS  </a:t>
            </a:r>
          </a:p>
        </p:txBody>
      </p:sp>
    </p:spTree>
    <p:extLst>
      <p:ext uri="{BB962C8B-B14F-4D97-AF65-F5344CB8AC3E}">
        <p14:creationId xmlns:p14="http://schemas.microsoft.com/office/powerpoint/2010/main" val="1050147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"/>
          <p:cNvSpPr/>
          <p:nvPr/>
        </p:nvSpPr>
        <p:spPr>
          <a:xfrm rot="5400000">
            <a:off x="5903323" y="569323"/>
            <a:ext cx="385355" cy="12192000"/>
          </a:xfrm>
          <a:prstGeom prst="rect">
            <a:avLst/>
          </a:prstGeom>
          <a:solidFill>
            <a:srgbClr val="3778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1" tIns="60955" rIns="121911" bIns="60955" rtlCol="0" anchor="ctr"/>
          <a:lstStyle/>
          <a:p>
            <a:pPr algn="ctr"/>
            <a:endParaRPr lang="es-CL" sz="2400" dirty="0">
              <a:solidFill>
                <a:schemeClr val="tx1"/>
              </a:solidFill>
              <a:latin typeface="Arial Nova Light" panose="020B0304020202020204" pitchFamily="34" charset="0"/>
            </a:endParaRPr>
          </a:p>
        </p:txBody>
      </p:sp>
      <p:pic>
        <p:nvPicPr>
          <p:cNvPr id="193" name="Imagen 33" descr="logo cchs fondo azul.psd">
            <a:extLst>
              <a:ext uri="{FF2B5EF4-FFF2-40B4-BE49-F238E27FC236}">
                <a16:creationId xmlns:a16="http://schemas.microsoft.com/office/drawing/2014/main" id="{D411EA86-97FA-4AE8-8615-C35B5BBEF5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90428" y="6553484"/>
            <a:ext cx="847069" cy="229075"/>
          </a:xfrm>
          <a:prstGeom prst="rect">
            <a:avLst/>
          </a:prstGeom>
        </p:spPr>
      </p:pic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733688B8-7AE0-4ED3-CCE0-E1892CBB4EFF}"/>
              </a:ext>
            </a:extLst>
          </p:cNvPr>
          <p:cNvSpPr/>
          <p:nvPr/>
        </p:nvSpPr>
        <p:spPr>
          <a:xfrm>
            <a:off x="3571460" y="1000370"/>
            <a:ext cx="5049079" cy="972556"/>
          </a:xfrm>
          <a:prstGeom prst="roundRect">
            <a:avLst/>
          </a:prstGeom>
          <a:solidFill>
            <a:srgbClr val="3778A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935 mil</a:t>
            </a:r>
          </a:p>
          <a:p>
            <a:pPr algn="ctr"/>
            <a:r>
              <a:rPr lang="es-ES" sz="16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Requerimientos habitacionales a nivel nacional</a:t>
            </a:r>
            <a:endParaRPr lang="es-CL" sz="1600" b="1" dirty="0">
              <a:solidFill>
                <a:schemeClr val="bg1"/>
              </a:solidFill>
              <a:latin typeface="Arial Nova Light" panose="020B0304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F97359AF-A1A4-5300-A183-1B0F49D5CE26}"/>
              </a:ext>
            </a:extLst>
          </p:cNvPr>
          <p:cNvSpPr txBox="1"/>
          <p:nvPr/>
        </p:nvSpPr>
        <p:spPr>
          <a:xfrm>
            <a:off x="164099" y="234718"/>
            <a:ext cx="113300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R</a:t>
            </a:r>
            <a:r>
              <a:rPr lang="es-CL" sz="20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ESULTADOS </a:t>
            </a:r>
            <a:r>
              <a:rPr lang="es-ES" sz="20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AGREGADOS DEL DÉFICIT HABITACIONAL EN BASE A CASEN 2022</a:t>
            </a:r>
            <a:r>
              <a:rPr lang="es-CL" sz="20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 | </a:t>
            </a:r>
            <a:r>
              <a:rPr lang="es-ES" sz="20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RHA + RHD</a:t>
            </a:r>
            <a:endParaRPr lang="es-CL" sz="2000" b="1" dirty="0">
              <a:solidFill>
                <a:srgbClr val="3778A3"/>
              </a:solidFill>
              <a:latin typeface="Arial Nova Light" panose="020B0304020202020204" pitchFamily="34" charset="0"/>
            </a:endParaRP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ECD460AF-0A5B-92FC-0FA8-60AEE92D59D5}"/>
              </a:ext>
            </a:extLst>
          </p:cNvPr>
          <p:cNvSpPr/>
          <p:nvPr/>
        </p:nvSpPr>
        <p:spPr>
          <a:xfrm>
            <a:off x="76862" y="1000370"/>
            <a:ext cx="3208677" cy="972556"/>
          </a:xfrm>
          <a:prstGeom prst="roundRect">
            <a:avLst/>
          </a:prstGeom>
          <a:noFill/>
          <a:ln>
            <a:solidFill>
              <a:srgbClr val="3778A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110 mil requerimientos más </a:t>
            </a:r>
          </a:p>
          <a:p>
            <a:pPr algn="ctr"/>
            <a:r>
              <a:rPr lang="es-ES" sz="1400" dirty="0">
                <a:solidFill>
                  <a:srgbClr val="3778A3"/>
                </a:solidFill>
                <a:latin typeface="Arial Nova Light" panose="020B0304020202020204" pitchFamily="34" charset="0"/>
              </a:rPr>
              <a:t>que en CASEN 2017 a nivel nacional</a:t>
            </a:r>
            <a:endParaRPr lang="es-CL" sz="1400" dirty="0">
              <a:solidFill>
                <a:srgbClr val="3778A3"/>
              </a:solidFill>
              <a:latin typeface="Arial Nova Light" panose="020B0304020202020204" pitchFamily="34" charset="0"/>
            </a:endParaRPr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38368B60-B0AA-08E8-5A69-F4A04439AE23}"/>
              </a:ext>
            </a:extLst>
          </p:cNvPr>
          <p:cNvSpPr/>
          <p:nvPr/>
        </p:nvSpPr>
        <p:spPr>
          <a:xfrm>
            <a:off x="8882742" y="1000370"/>
            <a:ext cx="3208677" cy="972556"/>
          </a:xfrm>
          <a:prstGeom prst="roundRect">
            <a:avLst/>
          </a:prstGeom>
          <a:noFill/>
          <a:ln>
            <a:solidFill>
              <a:srgbClr val="3778A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13% crecimiento</a:t>
            </a:r>
          </a:p>
          <a:p>
            <a:pPr algn="ctr"/>
            <a:r>
              <a:rPr lang="es-ES" sz="1400" dirty="0">
                <a:solidFill>
                  <a:srgbClr val="3778A3"/>
                </a:solidFill>
                <a:latin typeface="Arial Nova Light" panose="020B0304020202020204" pitchFamily="34" charset="0"/>
              </a:rPr>
              <a:t>con respecto a CASEN de 2017*</a:t>
            </a:r>
            <a:endParaRPr lang="es-CL" sz="1400" dirty="0">
              <a:solidFill>
                <a:srgbClr val="3778A3"/>
              </a:solidFill>
              <a:latin typeface="Arial Nova Light" panose="020B0304020202020204" pitchFamily="34" charset="0"/>
            </a:endParaRPr>
          </a:p>
        </p:txBody>
      </p:sp>
      <p:sp>
        <p:nvSpPr>
          <p:cNvPr id="13" name="34 CuadroTexto">
            <a:extLst>
              <a:ext uri="{FF2B5EF4-FFF2-40B4-BE49-F238E27FC236}">
                <a16:creationId xmlns:a16="http://schemas.microsoft.com/office/drawing/2014/main" id="{8B67E40A-B0BE-A1D9-097C-84500BB79E1B}"/>
              </a:ext>
            </a:extLst>
          </p:cNvPr>
          <p:cNvSpPr txBox="1"/>
          <p:nvPr/>
        </p:nvSpPr>
        <p:spPr>
          <a:xfrm>
            <a:off x="267154" y="6571935"/>
            <a:ext cx="10437197" cy="215444"/>
          </a:xfrm>
          <a:prstGeom prst="rect">
            <a:avLst/>
          </a:prstGeom>
          <a:noFill/>
          <a:ln w="6350">
            <a:solidFill>
              <a:schemeClr val="bg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800">
                <a:solidFill>
                  <a:schemeClr val="bg1"/>
                </a:solidFill>
                <a:latin typeface="Arial Nova Light" panose="020B0304020202020204" pitchFamily="34" charset="0"/>
              </a:rPr>
              <a:t>*Considerando una metodología equivalente con la utilizada en el Balance de 2023 </a:t>
            </a:r>
            <a:endParaRPr lang="es-ES" sz="800" dirty="0">
              <a:solidFill>
                <a:schemeClr val="bg1"/>
              </a:solidFill>
              <a:latin typeface="Arial Nova Light" panose="020B0304020202020204" pitchFamily="34" charset="0"/>
            </a:endParaRP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00E3C99C-20D0-1F73-E333-9704970207D5}"/>
              </a:ext>
            </a:extLst>
          </p:cNvPr>
          <p:cNvCxnSpPr>
            <a:cxnSpLocks/>
          </p:cNvCxnSpPr>
          <p:nvPr/>
        </p:nvCxnSpPr>
        <p:spPr>
          <a:xfrm>
            <a:off x="3285539" y="1481015"/>
            <a:ext cx="427491" cy="0"/>
          </a:xfrm>
          <a:prstGeom prst="line">
            <a:avLst/>
          </a:prstGeom>
          <a:ln w="12700">
            <a:solidFill>
              <a:srgbClr val="3778A3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40755E2E-508B-AB0C-A06A-624822D3231A}"/>
              </a:ext>
            </a:extLst>
          </p:cNvPr>
          <p:cNvCxnSpPr>
            <a:cxnSpLocks/>
          </p:cNvCxnSpPr>
          <p:nvPr/>
        </p:nvCxnSpPr>
        <p:spPr>
          <a:xfrm>
            <a:off x="8455936" y="1469043"/>
            <a:ext cx="427491" cy="0"/>
          </a:xfrm>
          <a:prstGeom prst="line">
            <a:avLst/>
          </a:prstGeom>
          <a:ln w="12700">
            <a:solidFill>
              <a:srgbClr val="3778A3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CuadroTexto 98">
            <a:extLst>
              <a:ext uri="{FF2B5EF4-FFF2-40B4-BE49-F238E27FC236}">
                <a16:creationId xmlns:a16="http://schemas.microsoft.com/office/drawing/2014/main" id="{B31A5131-C27A-5BC7-0EBC-831EC822CA10}"/>
              </a:ext>
            </a:extLst>
          </p:cNvPr>
          <p:cNvSpPr txBox="1"/>
          <p:nvPr/>
        </p:nvSpPr>
        <p:spPr>
          <a:xfrm>
            <a:off x="8981401" y="0"/>
            <a:ext cx="3208677" cy="256535"/>
          </a:xfrm>
          <a:prstGeom prst="rect">
            <a:avLst/>
          </a:prstGeom>
          <a:noFill/>
          <a:ln>
            <a:noFill/>
          </a:ln>
        </p:spPr>
        <p:txBody>
          <a:bodyPr wrap="square" lIns="121911" tIns="60955" rIns="121911" bIns="60955" rtlCol="0">
            <a:spAutoFit/>
          </a:bodyPr>
          <a:lstStyle>
            <a:defPPr>
              <a:defRPr lang="es-ES"/>
            </a:defPPr>
            <a:lvl1pPr marL="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6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3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4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6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867" b="1" spc="67" dirty="0">
                <a:solidFill>
                  <a:srgbClr val="3778A3"/>
                </a:solidFill>
                <a:latin typeface="Arial Nova Light" panose="020B0304020202020204" pitchFamily="34" charset="0"/>
                <a:cs typeface="Helvetica Neue"/>
              </a:rPr>
              <a:t>BALANCE DE VIVIENDA 2023</a:t>
            </a:r>
          </a:p>
        </p:txBody>
      </p:sp>
    </p:spTree>
    <p:extLst>
      <p:ext uri="{BB962C8B-B14F-4D97-AF65-F5344CB8AC3E}">
        <p14:creationId xmlns:p14="http://schemas.microsoft.com/office/powerpoint/2010/main" val="4145406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8D3BB017-DAB8-EA40-F6D4-F8EFD9722B01}"/>
              </a:ext>
            </a:extLst>
          </p:cNvPr>
          <p:cNvCxnSpPr>
            <a:cxnSpLocks/>
            <a:endCxn id="3" idx="2"/>
          </p:cNvCxnSpPr>
          <p:nvPr/>
        </p:nvCxnSpPr>
        <p:spPr>
          <a:xfrm>
            <a:off x="1923823" y="2048723"/>
            <a:ext cx="89087" cy="1109743"/>
          </a:xfrm>
          <a:prstGeom prst="line">
            <a:avLst/>
          </a:prstGeom>
          <a:ln w="12700">
            <a:solidFill>
              <a:srgbClr val="3778A3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13 Rectángulo"/>
          <p:cNvSpPr/>
          <p:nvPr/>
        </p:nvSpPr>
        <p:spPr>
          <a:xfrm rot="5400000">
            <a:off x="5903323" y="569323"/>
            <a:ext cx="385355" cy="12192000"/>
          </a:xfrm>
          <a:prstGeom prst="rect">
            <a:avLst/>
          </a:prstGeom>
          <a:solidFill>
            <a:srgbClr val="3778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1" tIns="60955" rIns="121911" bIns="60955" rtlCol="0" anchor="ctr"/>
          <a:lstStyle/>
          <a:p>
            <a:pPr algn="ctr"/>
            <a:endParaRPr lang="es-CL" sz="2400" dirty="0">
              <a:solidFill>
                <a:schemeClr val="tx1"/>
              </a:solidFill>
              <a:latin typeface="Arial Nova Light" panose="020B0304020202020204" pitchFamily="34" charset="0"/>
            </a:endParaRPr>
          </a:p>
        </p:txBody>
      </p:sp>
      <p:pic>
        <p:nvPicPr>
          <p:cNvPr id="193" name="Imagen 33" descr="logo cchs fondo azul.psd">
            <a:extLst>
              <a:ext uri="{FF2B5EF4-FFF2-40B4-BE49-F238E27FC236}">
                <a16:creationId xmlns:a16="http://schemas.microsoft.com/office/drawing/2014/main" id="{D411EA86-97FA-4AE8-8615-C35B5BBEF5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90428" y="6553484"/>
            <a:ext cx="847069" cy="229075"/>
          </a:xfrm>
          <a:prstGeom prst="rect">
            <a:avLst/>
          </a:prstGeom>
        </p:spPr>
      </p:pic>
      <p:sp>
        <p:nvSpPr>
          <p:cNvPr id="25" name="Rectangle 3">
            <a:extLst>
              <a:ext uri="{FF2B5EF4-FFF2-40B4-BE49-F238E27FC236}">
                <a16:creationId xmlns:a16="http://schemas.microsoft.com/office/drawing/2014/main" id="{3D3D6757-B70F-4D06-932B-4B4483EB49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4135" y="4170152"/>
            <a:ext cx="2543730" cy="38535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F81BD">
                  <a:lumMod val="75000"/>
                </a:srgbClr>
              </a:buClr>
              <a:buSzPct val="80000"/>
              <a:buNone/>
              <a:tabLst/>
              <a:defRPr/>
            </a:pPr>
            <a:r>
              <a:rPr lang="es-ES" altLang="es-CL" sz="1800" b="1" kern="0" dirty="0">
                <a:solidFill>
                  <a:schemeClr val="bg1"/>
                </a:solidFill>
                <a:latin typeface="Arial Nova Light" panose="020B0304020202020204" pitchFamily="34" charset="0"/>
              </a:rPr>
              <a:t>C a m p a m e n t o s</a:t>
            </a:r>
            <a:endParaRPr kumimoji="0" lang="es-ES" altLang="es-CL" sz="1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Nova Light" panose="020B0304020202020204" pitchFamily="34" charset="0"/>
            </a:endParaRP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733688B8-7AE0-4ED3-CCE0-E1892CBB4EFF}"/>
              </a:ext>
            </a:extLst>
          </p:cNvPr>
          <p:cNvSpPr/>
          <p:nvPr/>
        </p:nvSpPr>
        <p:spPr>
          <a:xfrm>
            <a:off x="3571460" y="991134"/>
            <a:ext cx="5049079" cy="972556"/>
          </a:xfrm>
          <a:prstGeom prst="roundRect">
            <a:avLst/>
          </a:prstGeom>
          <a:solidFill>
            <a:srgbClr val="3778A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935 mil</a:t>
            </a:r>
          </a:p>
          <a:p>
            <a:pPr algn="ctr"/>
            <a:r>
              <a:rPr lang="es-ES" sz="16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Requerimientos habitacionales a nivel nacional</a:t>
            </a:r>
            <a:endParaRPr lang="es-CL" sz="1600" b="1" dirty="0">
              <a:solidFill>
                <a:schemeClr val="bg1"/>
              </a:solidFill>
              <a:latin typeface="Arial Nova Light" panose="020B0304020202020204" pitchFamily="34" charset="0"/>
            </a:endParaRPr>
          </a:p>
        </p:txBody>
      </p: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7AE8F7E8-3D1C-564B-DC02-6A6D22DDB861}"/>
              </a:ext>
            </a:extLst>
          </p:cNvPr>
          <p:cNvCxnSpPr>
            <a:cxnSpLocks/>
            <a:stCxn id="4" idx="2"/>
            <a:endCxn id="5" idx="2"/>
          </p:cNvCxnSpPr>
          <p:nvPr/>
        </p:nvCxnSpPr>
        <p:spPr>
          <a:xfrm>
            <a:off x="6096000" y="1963690"/>
            <a:ext cx="0" cy="1194776"/>
          </a:xfrm>
          <a:prstGeom prst="line">
            <a:avLst/>
          </a:prstGeom>
          <a:ln w="12700">
            <a:solidFill>
              <a:srgbClr val="3778A3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Rectángulo: esquinas redondeadas 20">
            <a:extLst>
              <a:ext uri="{FF2B5EF4-FFF2-40B4-BE49-F238E27FC236}">
                <a16:creationId xmlns:a16="http://schemas.microsoft.com/office/drawing/2014/main" id="{4434A513-2BFB-BE11-74D2-B42CF420933A}"/>
              </a:ext>
            </a:extLst>
          </p:cNvPr>
          <p:cNvSpPr/>
          <p:nvPr/>
        </p:nvSpPr>
        <p:spPr>
          <a:xfrm>
            <a:off x="8433334" y="2185910"/>
            <a:ext cx="3491512" cy="972556"/>
          </a:xfrm>
          <a:prstGeom prst="roundRect">
            <a:avLst/>
          </a:prstGeom>
          <a:solidFill>
            <a:srgbClr val="3778A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333 mil </a:t>
            </a:r>
            <a:r>
              <a:rPr lang="es-ES" sz="20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~ 36% del total</a:t>
            </a:r>
          </a:p>
          <a:p>
            <a:pPr algn="ctr"/>
            <a:r>
              <a:rPr lang="es-ES" dirty="0">
                <a:solidFill>
                  <a:schemeClr val="bg1"/>
                </a:solidFill>
                <a:latin typeface="Arial Nova Light" panose="020B0304020202020204" pitchFamily="34" charset="0"/>
              </a:rPr>
              <a:t>Viviendas irreparables</a:t>
            </a:r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5432AA53-5FD8-E98D-DCF9-EDE40C1DC5C6}"/>
              </a:ext>
            </a:extLst>
          </p:cNvPr>
          <p:cNvSpPr/>
          <p:nvPr/>
        </p:nvSpPr>
        <p:spPr>
          <a:xfrm>
            <a:off x="267154" y="2185910"/>
            <a:ext cx="3491512" cy="972556"/>
          </a:xfrm>
          <a:prstGeom prst="roundRect">
            <a:avLst/>
          </a:prstGeom>
          <a:solidFill>
            <a:srgbClr val="3778A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161 mil ~</a:t>
            </a:r>
            <a:r>
              <a:rPr lang="es-ES" sz="20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 17%</a:t>
            </a:r>
            <a:r>
              <a:rPr lang="es-ES" sz="28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 </a:t>
            </a:r>
            <a:r>
              <a:rPr lang="es-ES" sz="20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del total</a:t>
            </a:r>
            <a:endParaRPr lang="es-ES" sz="2800" b="1" dirty="0">
              <a:solidFill>
                <a:schemeClr val="bg1"/>
              </a:solidFill>
              <a:latin typeface="Arial Nova Light" panose="020B0304020202020204" pitchFamily="34" charset="0"/>
            </a:endParaRPr>
          </a:p>
          <a:p>
            <a:pPr algn="ctr"/>
            <a:r>
              <a:rPr lang="es-ES" dirty="0">
                <a:solidFill>
                  <a:schemeClr val="bg1"/>
                </a:solidFill>
                <a:latin typeface="Arial Nova Light" panose="020B0304020202020204" pitchFamily="34" charset="0"/>
              </a:rPr>
              <a:t>Allegados hacinados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D6052640-7D8E-2B12-9F0E-CE4F8E515BC4}"/>
              </a:ext>
            </a:extLst>
          </p:cNvPr>
          <p:cNvSpPr/>
          <p:nvPr/>
        </p:nvSpPr>
        <p:spPr>
          <a:xfrm>
            <a:off x="4202546" y="2185910"/>
            <a:ext cx="3786908" cy="972556"/>
          </a:xfrm>
          <a:prstGeom prst="roundRect">
            <a:avLst/>
          </a:prstGeom>
          <a:solidFill>
            <a:srgbClr val="3778A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441 mil</a:t>
            </a:r>
            <a:r>
              <a:rPr lang="es-ES" sz="36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 </a:t>
            </a:r>
            <a:r>
              <a:rPr lang="es-ES" sz="20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~ 47% del total</a:t>
            </a:r>
          </a:p>
          <a:p>
            <a:pPr algn="ctr"/>
            <a:r>
              <a:rPr lang="es-ES" sz="1700" dirty="0">
                <a:solidFill>
                  <a:schemeClr val="bg1"/>
                </a:solidFill>
                <a:latin typeface="Arial Nova Light" panose="020B0304020202020204" pitchFamily="34" charset="0"/>
              </a:rPr>
              <a:t>Allegados por incapacidad financiera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6B3B18B0-867A-6732-5FD5-E0DB9A6B8EF4}"/>
              </a:ext>
            </a:extLst>
          </p:cNvPr>
          <p:cNvCxnSpPr>
            <a:cxnSpLocks/>
          </p:cNvCxnSpPr>
          <p:nvPr/>
        </p:nvCxnSpPr>
        <p:spPr>
          <a:xfrm>
            <a:off x="1923823" y="2048722"/>
            <a:ext cx="8342434" cy="0"/>
          </a:xfrm>
          <a:prstGeom prst="line">
            <a:avLst/>
          </a:prstGeom>
          <a:ln w="12700">
            <a:solidFill>
              <a:srgbClr val="3778A3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4A68412D-9ED6-C50E-01C9-23404215D3A2}"/>
              </a:ext>
            </a:extLst>
          </p:cNvPr>
          <p:cNvCxnSpPr>
            <a:cxnSpLocks/>
          </p:cNvCxnSpPr>
          <p:nvPr/>
        </p:nvCxnSpPr>
        <p:spPr>
          <a:xfrm>
            <a:off x="10266257" y="2058709"/>
            <a:ext cx="0" cy="145673"/>
          </a:xfrm>
          <a:prstGeom prst="line">
            <a:avLst/>
          </a:prstGeom>
          <a:ln w="12700">
            <a:solidFill>
              <a:srgbClr val="3778A3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CuadroTexto 1">
            <a:extLst>
              <a:ext uri="{FF2B5EF4-FFF2-40B4-BE49-F238E27FC236}">
                <a16:creationId xmlns:a16="http://schemas.microsoft.com/office/drawing/2014/main" id="{D24AA3A5-DA74-8FFC-02D1-24EA3854E84C}"/>
              </a:ext>
            </a:extLst>
          </p:cNvPr>
          <p:cNvSpPr txBox="1"/>
          <p:nvPr/>
        </p:nvSpPr>
        <p:spPr>
          <a:xfrm>
            <a:off x="154866" y="225482"/>
            <a:ext cx="113300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R</a:t>
            </a:r>
            <a:r>
              <a:rPr lang="es-CL" sz="20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ESULTADOS </a:t>
            </a:r>
            <a:r>
              <a:rPr lang="es-ES" sz="20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AGREGADOS DEL DÉFICIT HABITACIONAL EN BASE A CASEN 2022</a:t>
            </a:r>
            <a:r>
              <a:rPr lang="es-CL" sz="20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 | </a:t>
            </a:r>
            <a:r>
              <a:rPr lang="es-ES" sz="20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RHA + RHD</a:t>
            </a:r>
            <a:endParaRPr lang="es-CL" sz="2000" b="1" dirty="0">
              <a:solidFill>
                <a:srgbClr val="3778A3"/>
              </a:solidFill>
              <a:latin typeface="Arial Nova Light" panose="020B0304020202020204" pitchFamily="34" charset="0"/>
            </a:endParaRPr>
          </a:p>
        </p:txBody>
      </p:sp>
      <p:sp>
        <p:nvSpPr>
          <p:cNvPr id="6" name="CuadroTexto 98">
            <a:extLst>
              <a:ext uri="{FF2B5EF4-FFF2-40B4-BE49-F238E27FC236}">
                <a16:creationId xmlns:a16="http://schemas.microsoft.com/office/drawing/2014/main" id="{413E51F4-FF1A-ABDE-A481-5370C8A53293}"/>
              </a:ext>
            </a:extLst>
          </p:cNvPr>
          <p:cNvSpPr txBox="1"/>
          <p:nvPr/>
        </p:nvSpPr>
        <p:spPr>
          <a:xfrm>
            <a:off x="8981401" y="0"/>
            <a:ext cx="3208677" cy="256535"/>
          </a:xfrm>
          <a:prstGeom prst="rect">
            <a:avLst/>
          </a:prstGeom>
          <a:noFill/>
          <a:ln>
            <a:noFill/>
          </a:ln>
        </p:spPr>
        <p:txBody>
          <a:bodyPr wrap="square" lIns="121911" tIns="60955" rIns="121911" bIns="60955" rtlCol="0">
            <a:spAutoFit/>
          </a:bodyPr>
          <a:lstStyle>
            <a:defPPr>
              <a:defRPr lang="es-ES"/>
            </a:defPPr>
            <a:lvl1pPr marL="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6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3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4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6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867" b="1" spc="67" dirty="0">
                <a:solidFill>
                  <a:srgbClr val="3778A3"/>
                </a:solidFill>
                <a:latin typeface="Arial Nova Light" panose="020B0304020202020204" pitchFamily="34" charset="0"/>
                <a:cs typeface="Helvetica Neue"/>
              </a:rPr>
              <a:t>BALANCE DE VIVIENDA 2023</a:t>
            </a:r>
          </a:p>
        </p:txBody>
      </p:sp>
    </p:spTree>
    <p:extLst>
      <p:ext uri="{BB962C8B-B14F-4D97-AF65-F5344CB8AC3E}">
        <p14:creationId xmlns:p14="http://schemas.microsoft.com/office/powerpoint/2010/main" val="229619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ángulo: esquinas redondeadas 25">
            <a:extLst>
              <a:ext uri="{FF2B5EF4-FFF2-40B4-BE49-F238E27FC236}">
                <a16:creationId xmlns:a16="http://schemas.microsoft.com/office/drawing/2014/main" id="{703D47A9-8E06-D642-01DB-DE60066CDB90}"/>
              </a:ext>
            </a:extLst>
          </p:cNvPr>
          <p:cNvSpPr/>
          <p:nvPr/>
        </p:nvSpPr>
        <p:spPr>
          <a:xfrm>
            <a:off x="706886" y="4818003"/>
            <a:ext cx="2636083" cy="33854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7" name="Rectángulo: esquinas redondeadas 26">
            <a:extLst>
              <a:ext uri="{FF2B5EF4-FFF2-40B4-BE49-F238E27FC236}">
                <a16:creationId xmlns:a16="http://schemas.microsoft.com/office/drawing/2014/main" id="{77034FD4-B4E2-13E1-267C-DEA4A61BCF9B}"/>
              </a:ext>
            </a:extLst>
          </p:cNvPr>
          <p:cNvSpPr/>
          <p:nvPr/>
        </p:nvSpPr>
        <p:spPr>
          <a:xfrm>
            <a:off x="4804471" y="5146717"/>
            <a:ext cx="2636083" cy="33854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8" name="Rectángulo: esquinas redondeadas 27">
            <a:extLst>
              <a:ext uri="{FF2B5EF4-FFF2-40B4-BE49-F238E27FC236}">
                <a16:creationId xmlns:a16="http://schemas.microsoft.com/office/drawing/2014/main" id="{AE4705A0-EFCE-F824-3621-3E68D8EEA733}"/>
              </a:ext>
            </a:extLst>
          </p:cNvPr>
          <p:cNvSpPr/>
          <p:nvPr/>
        </p:nvSpPr>
        <p:spPr>
          <a:xfrm>
            <a:off x="8892908" y="4846516"/>
            <a:ext cx="2636083" cy="33854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8D3BB017-DAB8-EA40-F6D4-F8EFD9722B01}"/>
              </a:ext>
            </a:extLst>
          </p:cNvPr>
          <p:cNvCxnSpPr>
            <a:cxnSpLocks/>
          </p:cNvCxnSpPr>
          <p:nvPr/>
        </p:nvCxnSpPr>
        <p:spPr>
          <a:xfrm>
            <a:off x="1923823" y="2048724"/>
            <a:ext cx="0" cy="1314010"/>
          </a:xfrm>
          <a:prstGeom prst="line">
            <a:avLst/>
          </a:prstGeom>
          <a:ln w="12700">
            <a:solidFill>
              <a:srgbClr val="3778A3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13 Rectángulo"/>
          <p:cNvSpPr/>
          <p:nvPr/>
        </p:nvSpPr>
        <p:spPr>
          <a:xfrm rot="5400000">
            <a:off x="5903323" y="569323"/>
            <a:ext cx="385355" cy="12192000"/>
          </a:xfrm>
          <a:prstGeom prst="rect">
            <a:avLst/>
          </a:prstGeom>
          <a:solidFill>
            <a:srgbClr val="3778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1" tIns="60955" rIns="121911" bIns="60955" rtlCol="0" anchor="ctr"/>
          <a:lstStyle/>
          <a:p>
            <a:pPr algn="ctr"/>
            <a:endParaRPr lang="es-CL" sz="2400" dirty="0">
              <a:solidFill>
                <a:schemeClr val="tx1"/>
              </a:solidFill>
              <a:latin typeface="Arial Nova Light" panose="020B0304020202020204" pitchFamily="34" charset="0"/>
            </a:endParaRPr>
          </a:p>
        </p:txBody>
      </p:sp>
      <p:pic>
        <p:nvPicPr>
          <p:cNvPr id="193" name="Imagen 33" descr="logo cchs fondo azul.psd">
            <a:extLst>
              <a:ext uri="{FF2B5EF4-FFF2-40B4-BE49-F238E27FC236}">
                <a16:creationId xmlns:a16="http://schemas.microsoft.com/office/drawing/2014/main" id="{D411EA86-97FA-4AE8-8615-C35B5BBEF5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90428" y="6553484"/>
            <a:ext cx="847069" cy="229075"/>
          </a:xfrm>
          <a:prstGeom prst="rect">
            <a:avLst/>
          </a:prstGeom>
        </p:spPr>
      </p:pic>
      <p:sp>
        <p:nvSpPr>
          <p:cNvPr id="25" name="Rectangle 3">
            <a:extLst>
              <a:ext uri="{FF2B5EF4-FFF2-40B4-BE49-F238E27FC236}">
                <a16:creationId xmlns:a16="http://schemas.microsoft.com/office/drawing/2014/main" id="{3D3D6757-B70F-4D06-932B-4B4483EB49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4135" y="4447239"/>
            <a:ext cx="2543730" cy="38535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F81BD">
                  <a:lumMod val="75000"/>
                </a:srgbClr>
              </a:buClr>
              <a:buSzPct val="80000"/>
              <a:buNone/>
              <a:tabLst/>
              <a:defRPr/>
            </a:pPr>
            <a:r>
              <a:rPr lang="es-ES" altLang="es-CL" sz="1800" b="1" kern="0" dirty="0">
                <a:solidFill>
                  <a:schemeClr val="bg1"/>
                </a:solidFill>
                <a:latin typeface="Arial Nova Light" panose="020B0304020202020204" pitchFamily="34" charset="0"/>
              </a:rPr>
              <a:t>C a m p a m e n t o s</a:t>
            </a:r>
            <a:endParaRPr kumimoji="0" lang="es-ES" altLang="es-CL" sz="1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Nova Light" panose="020B0304020202020204" pitchFamily="34" charset="0"/>
            </a:endParaRP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733688B8-7AE0-4ED3-CCE0-E1892CBB4EFF}"/>
              </a:ext>
            </a:extLst>
          </p:cNvPr>
          <p:cNvSpPr/>
          <p:nvPr/>
        </p:nvSpPr>
        <p:spPr>
          <a:xfrm>
            <a:off x="3571460" y="991135"/>
            <a:ext cx="5049079" cy="972556"/>
          </a:xfrm>
          <a:prstGeom prst="roundRect">
            <a:avLst/>
          </a:prstGeom>
          <a:solidFill>
            <a:srgbClr val="3778A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935 mil</a:t>
            </a:r>
          </a:p>
          <a:p>
            <a:pPr algn="ctr"/>
            <a:r>
              <a:rPr lang="es-ES" sz="16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Requerimientos habitacionales a nivel nacional</a:t>
            </a:r>
            <a:endParaRPr lang="es-CL" sz="1600" b="1" dirty="0">
              <a:solidFill>
                <a:schemeClr val="bg1"/>
              </a:solidFill>
              <a:latin typeface="Arial Nova Light" panose="020B0304020202020204" pitchFamily="34" charset="0"/>
            </a:endParaRPr>
          </a:p>
        </p:txBody>
      </p: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7AE8F7E8-3D1C-564B-DC02-6A6D22DDB861}"/>
              </a:ext>
            </a:extLst>
          </p:cNvPr>
          <p:cNvCxnSpPr>
            <a:cxnSpLocks/>
            <a:stCxn id="4" idx="2"/>
            <a:endCxn id="17" idx="0"/>
          </p:cNvCxnSpPr>
          <p:nvPr/>
        </p:nvCxnSpPr>
        <p:spPr>
          <a:xfrm>
            <a:off x="6096000" y="1963691"/>
            <a:ext cx="0" cy="1399043"/>
          </a:xfrm>
          <a:prstGeom prst="line">
            <a:avLst/>
          </a:prstGeom>
          <a:ln w="12700">
            <a:solidFill>
              <a:srgbClr val="3778A3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Rectángulo: esquinas redondeadas 20">
            <a:extLst>
              <a:ext uri="{FF2B5EF4-FFF2-40B4-BE49-F238E27FC236}">
                <a16:creationId xmlns:a16="http://schemas.microsoft.com/office/drawing/2014/main" id="{4434A513-2BFB-BE11-74D2-B42CF420933A}"/>
              </a:ext>
            </a:extLst>
          </p:cNvPr>
          <p:cNvSpPr/>
          <p:nvPr/>
        </p:nvSpPr>
        <p:spPr>
          <a:xfrm>
            <a:off x="8433334" y="2185911"/>
            <a:ext cx="3491512" cy="972556"/>
          </a:xfrm>
          <a:prstGeom prst="roundRect">
            <a:avLst/>
          </a:prstGeom>
          <a:solidFill>
            <a:srgbClr val="3778A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333 mil </a:t>
            </a:r>
            <a:r>
              <a:rPr lang="es-ES" sz="20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~ 36% del total</a:t>
            </a:r>
          </a:p>
          <a:p>
            <a:pPr algn="ctr"/>
            <a:r>
              <a:rPr lang="es-ES" dirty="0">
                <a:solidFill>
                  <a:schemeClr val="bg1"/>
                </a:solidFill>
                <a:latin typeface="Arial Nova Light" panose="020B0304020202020204" pitchFamily="34" charset="0"/>
              </a:rPr>
              <a:t>Viviendas irreparables</a:t>
            </a:r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5432AA53-5FD8-E98D-DCF9-EDE40C1DC5C6}"/>
              </a:ext>
            </a:extLst>
          </p:cNvPr>
          <p:cNvSpPr/>
          <p:nvPr/>
        </p:nvSpPr>
        <p:spPr>
          <a:xfrm>
            <a:off x="267154" y="2185911"/>
            <a:ext cx="3491512" cy="972556"/>
          </a:xfrm>
          <a:prstGeom prst="roundRect">
            <a:avLst/>
          </a:prstGeom>
          <a:solidFill>
            <a:srgbClr val="3778A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161 mil ~</a:t>
            </a:r>
            <a:r>
              <a:rPr lang="es-ES" sz="20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 17%</a:t>
            </a:r>
            <a:r>
              <a:rPr lang="es-ES" sz="28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 </a:t>
            </a:r>
            <a:r>
              <a:rPr lang="es-ES" sz="20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del total</a:t>
            </a:r>
            <a:endParaRPr lang="es-ES" sz="2800" b="1" dirty="0">
              <a:solidFill>
                <a:schemeClr val="bg1"/>
              </a:solidFill>
              <a:latin typeface="Arial Nova Light" panose="020B0304020202020204" pitchFamily="34" charset="0"/>
            </a:endParaRPr>
          </a:p>
          <a:p>
            <a:pPr algn="ctr"/>
            <a:r>
              <a:rPr lang="es-ES" dirty="0">
                <a:solidFill>
                  <a:schemeClr val="bg1"/>
                </a:solidFill>
                <a:latin typeface="Arial Nova Light" panose="020B0304020202020204" pitchFamily="34" charset="0"/>
              </a:rPr>
              <a:t>Allegados hacinados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D6052640-7D8E-2B12-9F0E-CE4F8E515BC4}"/>
              </a:ext>
            </a:extLst>
          </p:cNvPr>
          <p:cNvSpPr/>
          <p:nvPr/>
        </p:nvSpPr>
        <p:spPr>
          <a:xfrm>
            <a:off x="4202546" y="2185911"/>
            <a:ext cx="3786908" cy="972556"/>
          </a:xfrm>
          <a:prstGeom prst="roundRect">
            <a:avLst/>
          </a:prstGeom>
          <a:solidFill>
            <a:srgbClr val="3778A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441 mil</a:t>
            </a:r>
            <a:r>
              <a:rPr lang="es-ES" sz="36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 </a:t>
            </a:r>
            <a:r>
              <a:rPr lang="es-ES" sz="2000" b="1" dirty="0">
                <a:solidFill>
                  <a:schemeClr val="bg1"/>
                </a:solidFill>
                <a:latin typeface="Arial Nova Light" panose="020B0304020202020204" pitchFamily="34" charset="0"/>
              </a:rPr>
              <a:t>~ 47% del total</a:t>
            </a:r>
          </a:p>
          <a:p>
            <a:pPr algn="ctr"/>
            <a:r>
              <a:rPr lang="es-ES" sz="1700" dirty="0">
                <a:solidFill>
                  <a:schemeClr val="bg1"/>
                </a:solidFill>
                <a:latin typeface="Arial Nova Light" panose="020B0304020202020204" pitchFamily="34" charset="0"/>
              </a:rPr>
              <a:t>Allegados por incapacidad financiera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6B3B18B0-867A-6732-5FD5-E0DB9A6B8EF4}"/>
              </a:ext>
            </a:extLst>
          </p:cNvPr>
          <p:cNvCxnSpPr>
            <a:cxnSpLocks/>
          </p:cNvCxnSpPr>
          <p:nvPr/>
        </p:nvCxnSpPr>
        <p:spPr>
          <a:xfrm>
            <a:off x="1923823" y="2048723"/>
            <a:ext cx="8342434" cy="0"/>
          </a:xfrm>
          <a:prstGeom prst="line">
            <a:avLst/>
          </a:prstGeom>
          <a:ln w="12700">
            <a:solidFill>
              <a:srgbClr val="3778A3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4A68412D-9ED6-C50E-01C9-23404215D3A2}"/>
              </a:ext>
            </a:extLst>
          </p:cNvPr>
          <p:cNvCxnSpPr>
            <a:cxnSpLocks/>
          </p:cNvCxnSpPr>
          <p:nvPr/>
        </p:nvCxnSpPr>
        <p:spPr>
          <a:xfrm>
            <a:off x="10266257" y="2058710"/>
            <a:ext cx="0" cy="145673"/>
          </a:xfrm>
          <a:prstGeom prst="line">
            <a:avLst/>
          </a:prstGeom>
          <a:ln w="12700">
            <a:solidFill>
              <a:srgbClr val="3778A3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980D1EEF-D67D-CBBC-7406-BE1ABE9FA519}"/>
              </a:ext>
            </a:extLst>
          </p:cNvPr>
          <p:cNvSpPr/>
          <p:nvPr/>
        </p:nvSpPr>
        <p:spPr>
          <a:xfrm>
            <a:off x="8433334" y="3362734"/>
            <a:ext cx="3491512" cy="972556"/>
          </a:xfrm>
          <a:prstGeom prst="roundRect">
            <a:avLst/>
          </a:prstGeom>
          <a:noFill/>
          <a:ln>
            <a:solidFill>
              <a:srgbClr val="3778A3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-3% ~ 10</a:t>
            </a:r>
            <a:r>
              <a:rPr lang="es-ES" sz="24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 mil menos</a:t>
            </a:r>
            <a:endParaRPr lang="es-ES" sz="2800" b="1" dirty="0">
              <a:solidFill>
                <a:srgbClr val="3778A3"/>
              </a:solidFill>
              <a:latin typeface="Arial Nova Light" panose="020B0304020202020204" pitchFamily="34" charset="0"/>
            </a:endParaRPr>
          </a:p>
          <a:p>
            <a:pPr algn="ctr"/>
            <a:r>
              <a:rPr lang="es-ES" sz="1600" spc="300" dirty="0">
                <a:solidFill>
                  <a:srgbClr val="3778A3"/>
                </a:solidFill>
                <a:latin typeface="Arial Nova Light" panose="020B0304020202020204" pitchFamily="34" charset="0"/>
              </a:rPr>
              <a:t>Respecto a CASEN 2017</a:t>
            </a:r>
          </a:p>
        </p:txBody>
      </p: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id="{9CF9A842-EDC0-09A7-FB3F-03BC19C1B7CA}"/>
              </a:ext>
            </a:extLst>
          </p:cNvPr>
          <p:cNvSpPr/>
          <p:nvPr/>
        </p:nvSpPr>
        <p:spPr>
          <a:xfrm>
            <a:off x="267154" y="3362734"/>
            <a:ext cx="3491512" cy="972556"/>
          </a:xfrm>
          <a:prstGeom prst="roundRect">
            <a:avLst/>
          </a:prstGeom>
          <a:noFill/>
          <a:ln>
            <a:solidFill>
              <a:srgbClr val="3778A3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-27% ~ 60</a:t>
            </a:r>
            <a:r>
              <a:rPr lang="es-ES" sz="24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 mil menos</a:t>
            </a:r>
            <a:endParaRPr lang="es-ES" sz="2800" b="1" dirty="0">
              <a:solidFill>
                <a:srgbClr val="3778A3"/>
              </a:solidFill>
              <a:latin typeface="Arial Nova Light" panose="020B0304020202020204" pitchFamily="34" charset="0"/>
            </a:endParaRPr>
          </a:p>
          <a:p>
            <a:pPr algn="ctr"/>
            <a:r>
              <a:rPr lang="es-ES" sz="1500" spc="300" dirty="0">
                <a:solidFill>
                  <a:srgbClr val="3778A3"/>
                </a:solidFill>
                <a:latin typeface="Arial Nova Light" panose="020B0304020202020204" pitchFamily="34" charset="0"/>
              </a:rPr>
              <a:t>Respecto a CASEN 2017</a:t>
            </a:r>
          </a:p>
        </p:txBody>
      </p:sp>
      <p:sp>
        <p:nvSpPr>
          <p:cNvPr id="17" name="Rectángulo: esquinas redondeadas 16">
            <a:extLst>
              <a:ext uri="{FF2B5EF4-FFF2-40B4-BE49-F238E27FC236}">
                <a16:creationId xmlns:a16="http://schemas.microsoft.com/office/drawing/2014/main" id="{D76D8AEF-E37E-E811-F093-D2DF17D92DF2}"/>
              </a:ext>
            </a:extLst>
          </p:cNvPr>
          <p:cNvSpPr/>
          <p:nvPr/>
        </p:nvSpPr>
        <p:spPr>
          <a:xfrm>
            <a:off x="4350244" y="3362734"/>
            <a:ext cx="3491512" cy="972556"/>
          </a:xfrm>
          <a:prstGeom prst="roundRect">
            <a:avLst/>
          </a:prstGeom>
          <a:noFill/>
          <a:ln>
            <a:solidFill>
              <a:srgbClr val="3778A3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+69% ~ 180</a:t>
            </a:r>
            <a:r>
              <a:rPr lang="es-ES" sz="24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 mil más</a:t>
            </a:r>
          </a:p>
          <a:p>
            <a:pPr algn="ctr"/>
            <a:r>
              <a:rPr lang="es-ES" sz="1500" spc="300" dirty="0">
                <a:solidFill>
                  <a:srgbClr val="3778A3"/>
                </a:solidFill>
                <a:latin typeface="Arial Nova Light" panose="020B0304020202020204" pitchFamily="34" charset="0"/>
              </a:rPr>
              <a:t>Respecto a CASEN 2017</a:t>
            </a:r>
          </a:p>
        </p:txBody>
      </p: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DCDEDB15-C4FF-612B-9D0A-17B4A8AF4BC2}"/>
              </a:ext>
            </a:extLst>
          </p:cNvPr>
          <p:cNvCxnSpPr>
            <a:cxnSpLocks/>
          </p:cNvCxnSpPr>
          <p:nvPr/>
        </p:nvCxnSpPr>
        <p:spPr>
          <a:xfrm>
            <a:off x="10266257" y="3139364"/>
            <a:ext cx="0" cy="223370"/>
          </a:xfrm>
          <a:prstGeom prst="line">
            <a:avLst/>
          </a:prstGeom>
          <a:ln w="12700">
            <a:solidFill>
              <a:srgbClr val="3778A3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CuadroTexto 1">
            <a:extLst>
              <a:ext uri="{FF2B5EF4-FFF2-40B4-BE49-F238E27FC236}">
                <a16:creationId xmlns:a16="http://schemas.microsoft.com/office/drawing/2014/main" id="{AF43214C-AABA-9866-0B64-726F7EE73354}"/>
              </a:ext>
            </a:extLst>
          </p:cNvPr>
          <p:cNvSpPr txBox="1"/>
          <p:nvPr/>
        </p:nvSpPr>
        <p:spPr>
          <a:xfrm>
            <a:off x="154866" y="225482"/>
            <a:ext cx="113300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R</a:t>
            </a:r>
            <a:r>
              <a:rPr lang="es-CL" sz="20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ESULTADOS </a:t>
            </a:r>
            <a:r>
              <a:rPr lang="es-ES" sz="20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AGREGADOS DEL DÉFICIT HABITACIONAL EN BASE A CASEN 2022</a:t>
            </a:r>
            <a:r>
              <a:rPr lang="es-CL" sz="20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 | </a:t>
            </a:r>
            <a:r>
              <a:rPr lang="es-ES" sz="20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RHA + RHD</a:t>
            </a:r>
            <a:endParaRPr lang="es-CL" sz="2000" b="1" dirty="0">
              <a:solidFill>
                <a:srgbClr val="3778A3"/>
              </a:solidFill>
              <a:latin typeface="Arial Nova Light" panose="020B0304020202020204" pitchFamily="34" charset="0"/>
            </a:endParaRP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6FF297F5-6B50-3332-784A-E2C4895E6CC6}"/>
              </a:ext>
            </a:extLst>
          </p:cNvPr>
          <p:cNvSpPr/>
          <p:nvPr/>
        </p:nvSpPr>
        <p:spPr>
          <a:xfrm>
            <a:off x="271772" y="4660439"/>
            <a:ext cx="3491512" cy="972556"/>
          </a:xfrm>
          <a:prstGeom prst="roundRect">
            <a:avLst/>
          </a:prstGeom>
          <a:noFill/>
          <a:ln>
            <a:solidFill>
              <a:srgbClr val="3778A3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-34% Sec. Vulnerables</a:t>
            </a:r>
          </a:p>
          <a:p>
            <a:pPr algn="ctr"/>
            <a:r>
              <a:rPr lang="es-ES" sz="20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-14% Sec. Medios</a:t>
            </a:r>
            <a:endParaRPr lang="es-ES" sz="2400" b="1" dirty="0">
              <a:solidFill>
                <a:srgbClr val="3778A3"/>
              </a:solidFill>
              <a:latin typeface="Arial Nova Light" panose="020B0304020202020204" pitchFamily="34" charset="0"/>
            </a:endParaRP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AEED15BC-5BB3-B091-C3CE-F9D9B308FABE}"/>
              </a:ext>
            </a:extLst>
          </p:cNvPr>
          <p:cNvCxnSpPr>
            <a:cxnSpLocks/>
          </p:cNvCxnSpPr>
          <p:nvPr/>
        </p:nvCxnSpPr>
        <p:spPr>
          <a:xfrm>
            <a:off x="1923823" y="4335290"/>
            <a:ext cx="0" cy="325149"/>
          </a:xfrm>
          <a:prstGeom prst="line">
            <a:avLst/>
          </a:prstGeom>
          <a:ln w="12700">
            <a:solidFill>
              <a:srgbClr val="3778A3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531CF2D8-AB29-0085-BC6B-8578D06F54D7}"/>
              </a:ext>
            </a:extLst>
          </p:cNvPr>
          <p:cNvSpPr/>
          <p:nvPr/>
        </p:nvSpPr>
        <p:spPr>
          <a:xfrm>
            <a:off x="4358871" y="4665060"/>
            <a:ext cx="3491512" cy="972556"/>
          </a:xfrm>
          <a:prstGeom prst="roundRect">
            <a:avLst/>
          </a:prstGeom>
          <a:noFill/>
          <a:ln>
            <a:solidFill>
              <a:srgbClr val="3778A3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+34% Sec. Vulnerables</a:t>
            </a:r>
          </a:p>
          <a:p>
            <a:pPr algn="ctr"/>
            <a:r>
              <a:rPr lang="es-ES" sz="20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+165% Sec. Medios</a:t>
            </a:r>
            <a:endParaRPr lang="es-ES" sz="2400" b="1" dirty="0">
              <a:solidFill>
                <a:srgbClr val="3778A3"/>
              </a:solidFill>
              <a:latin typeface="Arial Nova Light" panose="020B0304020202020204" pitchFamily="34" charset="0"/>
            </a:endParaRPr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A86775B2-D837-F58F-EA03-5808D3969E92}"/>
              </a:ext>
            </a:extLst>
          </p:cNvPr>
          <p:cNvCxnSpPr>
            <a:cxnSpLocks/>
          </p:cNvCxnSpPr>
          <p:nvPr/>
        </p:nvCxnSpPr>
        <p:spPr>
          <a:xfrm>
            <a:off x="6094049" y="4335290"/>
            <a:ext cx="0" cy="325149"/>
          </a:xfrm>
          <a:prstGeom prst="line">
            <a:avLst/>
          </a:prstGeom>
          <a:ln w="12700">
            <a:solidFill>
              <a:srgbClr val="3778A3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Rectángulo: esquinas redondeadas 22">
            <a:extLst>
              <a:ext uri="{FF2B5EF4-FFF2-40B4-BE49-F238E27FC236}">
                <a16:creationId xmlns:a16="http://schemas.microsoft.com/office/drawing/2014/main" id="{7B76F88D-D44D-614E-2D5B-215417B9F71A}"/>
              </a:ext>
            </a:extLst>
          </p:cNvPr>
          <p:cNvSpPr/>
          <p:nvPr/>
        </p:nvSpPr>
        <p:spPr>
          <a:xfrm>
            <a:off x="8441353" y="4674295"/>
            <a:ext cx="3491512" cy="972556"/>
          </a:xfrm>
          <a:prstGeom prst="roundRect">
            <a:avLst/>
          </a:prstGeom>
          <a:noFill/>
          <a:ln>
            <a:solidFill>
              <a:srgbClr val="3778A3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-8% Sec. Vulnerables</a:t>
            </a:r>
          </a:p>
          <a:p>
            <a:pPr algn="ctr"/>
            <a:r>
              <a:rPr lang="es-ES" sz="2000" b="1" dirty="0">
                <a:solidFill>
                  <a:srgbClr val="3778A3"/>
                </a:solidFill>
                <a:latin typeface="Arial Nova Light" panose="020B0304020202020204" pitchFamily="34" charset="0"/>
              </a:rPr>
              <a:t>+3% Sec. Medios</a:t>
            </a:r>
            <a:endParaRPr lang="es-ES" sz="2400" b="1" dirty="0">
              <a:solidFill>
                <a:srgbClr val="3778A3"/>
              </a:solidFill>
              <a:latin typeface="Arial Nova Light" panose="020B0304020202020204" pitchFamily="34" charset="0"/>
            </a:endParaRPr>
          </a:p>
        </p:txBody>
      </p: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97737270-6E0E-35DF-A7AC-7D8C86E1A1B5}"/>
              </a:ext>
            </a:extLst>
          </p:cNvPr>
          <p:cNvCxnSpPr>
            <a:cxnSpLocks/>
          </p:cNvCxnSpPr>
          <p:nvPr/>
        </p:nvCxnSpPr>
        <p:spPr>
          <a:xfrm>
            <a:off x="10255079" y="4349146"/>
            <a:ext cx="0" cy="325149"/>
          </a:xfrm>
          <a:prstGeom prst="line">
            <a:avLst/>
          </a:prstGeom>
          <a:ln w="12700">
            <a:solidFill>
              <a:srgbClr val="3778A3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CuadroTexto 98">
            <a:extLst>
              <a:ext uri="{FF2B5EF4-FFF2-40B4-BE49-F238E27FC236}">
                <a16:creationId xmlns:a16="http://schemas.microsoft.com/office/drawing/2014/main" id="{A8F5C80C-FD98-E7A6-177B-89627627BCFC}"/>
              </a:ext>
            </a:extLst>
          </p:cNvPr>
          <p:cNvSpPr txBox="1"/>
          <p:nvPr/>
        </p:nvSpPr>
        <p:spPr>
          <a:xfrm>
            <a:off x="8981401" y="0"/>
            <a:ext cx="3208677" cy="256535"/>
          </a:xfrm>
          <a:prstGeom prst="rect">
            <a:avLst/>
          </a:prstGeom>
          <a:noFill/>
          <a:ln>
            <a:noFill/>
          </a:ln>
        </p:spPr>
        <p:txBody>
          <a:bodyPr wrap="square" lIns="121911" tIns="60955" rIns="121911" bIns="60955" rtlCol="0">
            <a:spAutoFit/>
          </a:bodyPr>
          <a:lstStyle>
            <a:defPPr>
              <a:defRPr lang="es-ES"/>
            </a:defPPr>
            <a:lvl1pPr marL="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6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3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4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60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3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7" algn="l" defTabSz="457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867" b="1" spc="67" dirty="0">
                <a:solidFill>
                  <a:srgbClr val="3778A3"/>
                </a:solidFill>
                <a:latin typeface="Arial Nova Light" panose="020B0304020202020204" pitchFamily="34" charset="0"/>
                <a:cs typeface="Helvetica Neue"/>
              </a:rPr>
              <a:t>BALANCE DE VIVIENDA 2023</a:t>
            </a:r>
          </a:p>
        </p:txBody>
      </p:sp>
    </p:spTree>
    <p:extLst>
      <p:ext uri="{BB962C8B-B14F-4D97-AF65-F5344CB8AC3E}">
        <p14:creationId xmlns:p14="http://schemas.microsoft.com/office/powerpoint/2010/main" val="3868377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16191</TotalTime>
  <Words>2290</Words>
  <Application>Microsoft Office PowerPoint</Application>
  <PresentationFormat>Panorámica</PresentationFormat>
  <Paragraphs>422</Paragraphs>
  <Slides>26</Slides>
  <Notes>26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3" baseType="lpstr">
      <vt:lpstr>Arial</vt:lpstr>
      <vt:lpstr>Arial Black</vt:lpstr>
      <vt:lpstr>Arial Nova Light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Valdes Hernandez Francisco Javier</dc:creator>
  <cp:lastModifiedBy>Paola Brovelli</cp:lastModifiedBy>
  <cp:revision>132</cp:revision>
  <cp:lastPrinted>2023-10-05T16:51:19Z</cp:lastPrinted>
  <dcterms:created xsi:type="dcterms:W3CDTF">2023-08-21T15:54:03Z</dcterms:created>
  <dcterms:modified xsi:type="dcterms:W3CDTF">2023-10-11T13:32:20Z</dcterms:modified>
</cp:coreProperties>
</file>